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2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6" r:id="rId59"/>
    <p:sldId id="315" r:id="rId60"/>
    <p:sldId id="296" r:id="rId61"/>
    <p:sldId id="317" r:id="rId6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24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5866A-E7DC-46FA-863C-06414ACECB26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E5A68-EDCA-465A-9573-F4336DF10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666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68-EDCA-465A-9573-F4336DF105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289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Dropbox\강의 자료\표지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510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703E-C079-41D0-B144-75D4C101C97B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617A-3559-4879-91D6-A89D9E089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129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703E-C079-41D0-B144-75D4C101C97B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617A-3559-4879-91D6-A89D9E089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016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Dropbox\Dropbox\강의 자료\top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72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3336"/>
            <a:ext cx="9144000" cy="40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67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703E-C079-41D0-B144-75D4C101C97B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617A-3559-4879-91D6-A89D9E089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329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703E-C079-41D0-B144-75D4C101C97B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617A-3559-4879-91D6-A89D9E089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703E-C079-41D0-B144-75D4C101C97B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617A-3559-4879-91D6-A89D9E089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116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703E-C079-41D0-B144-75D4C101C97B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617A-3559-4879-91D6-A89D9E089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40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703E-C079-41D0-B144-75D4C101C97B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617A-3559-4879-91D6-A89D9E089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40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703E-C079-41D0-B144-75D4C101C97B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617A-3559-4879-91D6-A89D9E089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70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703E-C079-41D0-B144-75D4C101C97B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617A-3559-4879-91D6-A89D9E089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78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703E-C079-41D0-B144-75D4C101C97B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5617A-3559-4879-91D6-A89D9E089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07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yngsite/company06.php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yngsite/product.php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fancyapps.com/fancybox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tudio.html5rocks.com/#Photos" TargetMode="External"/><Relationship Id="rId2" Type="http://schemas.openxmlformats.org/officeDocument/2006/relationships/hyperlink" Target="http://goo.gl/Mtlu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html5demos.com/dnd-upload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yngsite/company02.php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6448" y="980728"/>
            <a:ext cx="842493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15</a:t>
            </a:r>
            <a:r>
              <a:rPr lang="ko-KR" altLang="en-US" sz="2400" b="1" dirty="0">
                <a:solidFill>
                  <a:srgbClr val="FF0000"/>
                </a:solidFill>
              </a:rPr>
              <a:t>장 서브페이지 개발 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2000" dirty="0"/>
              <a:t>Section01 </a:t>
            </a:r>
            <a:r>
              <a:rPr lang="ko-KR" altLang="en-US" sz="2000" dirty="0"/>
              <a:t>회사 소개 페이지</a:t>
            </a:r>
            <a:r>
              <a:rPr lang="en-US" altLang="ko-KR" sz="2000" dirty="0"/>
              <a:t>: CEO </a:t>
            </a:r>
            <a:r>
              <a:rPr lang="ko-KR" altLang="en-US" sz="2000" dirty="0"/>
              <a:t>인사말 </a:t>
            </a:r>
            <a:endParaRPr lang="en-US" altLang="ko-KR" sz="2000" dirty="0"/>
          </a:p>
          <a:p>
            <a:pPr lvl="1">
              <a:lnSpc>
                <a:spcPct val="200000"/>
              </a:lnSpc>
            </a:pPr>
            <a:r>
              <a:rPr lang="en-US" altLang="ko-KR" sz="2000" dirty="0"/>
              <a:t>Section02 HTML </a:t>
            </a:r>
            <a:r>
              <a:rPr lang="ko-KR" altLang="en-US" sz="2000" dirty="0"/>
              <a:t>파일의 </a:t>
            </a:r>
            <a:r>
              <a:rPr lang="ko-KR" altLang="en-US" sz="2000" dirty="0" err="1"/>
              <a:t>모듈별</a:t>
            </a:r>
            <a:r>
              <a:rPr lang="ko-KR" altLang="en-US" sz="2000" dirty="0"/>
              <a:t> 분리 및 제품소개 페이지 개발 </a:t>
            </a:r>
            <a:endParaRPr lang="en-US" altLang="ko-KR" sz="2000" dirty="0"/>
          </a:p>
          <a:p>
            <a:pPr lvl="1">
              <a:lnSpc>
                <a:spcPct val="200000"/>
              </a:lnSpc>
            </a:pPr>
            <a:r>
              <a:rPr lang="en-US" altLang="ko-KR" sz="2000" dirty="0"/>
              <a:t>Section03 </a:t>
            </a:r>
            <a:r>
              <a:rPr lang="ko-KR" altLang="en-US" sz="2000" dirty="0"/>
              <a:t>테이블 태그를 사용하지 않는 포토갤러리 </a:t>
            </a:r>
            <a:endParaRPr lang="en-US" altLang="ko-KR" sz="2000" dirty="0"/>
          </a:p>
          <a:p>
            <a:pPr lvl="1">
              <a:lnSpc>
                <a:spcPct val="200000"/>
              </a:lnSpc>
            </a:pPr>
            <a:r>
              <a:rPr lang="en-US" altLang="ko-KR" sz="2000" dirty="0"/>
              <a:t>Section04 </a:t>
            </a:r>
            <a:r>
              <a:rPr lang="ko-KR" altLang="en-US" sz="2000" dirty="0"/>
              <a:t>테이블 태그를 이용한 게시판 만들기</a:t>
            </a:r>
          </a:p>
        </p:txBody>
      </p:sp>
    </p:spTree>
    <p:extLst>
      <p:ext uri="{BB962C8B-B14F-4D97-AF65-F5344CB8AC3E}">
        <p14:creationId xmlns:p14="http://schemas.microsoft.com/office/powerpoint/2010/main" val="1360018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4208" y="2759581"/>
            <a:ext cx="5184576" cy="26100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9512" y="836712"/>
            <a:ext cx="878497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따라서 먼저</a:t>
            </a:r>
            <a:r>
              <a:rPr lang="en-US" altLang="ko-KR" sz="1400" dirty="0"/>
              <a:t> CSS</a:t>
            </a:r>
            <a:r>
              <a:rPr lang="ko-KR" altLang="ko-KR" sz="1400" dirty="0"/>
              <a:t>에서</a:t>
            </a:r>
            <a:r>
              <a:rPr lang="en-US" altLang="ko-KR" sz="1400" dirty="0"/>
              <a:t> @font-face</a:t>
            </a:r>
            <a:r>
              <a:rPr lang="ko-KR" altLang="ko-KR" sz="1400" dirty="0"/>
              <a:t>를 이용하여 폰트를 정의해 줍니다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@font-face { font-family:'</a:t>
            </a:r>
            <a:r>
              <a:rPr lang="en-US" altLang="ko-KR" sz="1200" dirty="0" err="1">
                <a:solidFill>
                  <a:srgbClr val="FF0000"/>
                </a:solidFill>
              </a:rPr>
              <a:t>NanumGothic</a:t>
            </a:r>
            <a:r>
              <a:rPr lang="en-US" altLang="ko-KR" sz="1200" dirty="0">
                <a:solidFill>
                  <a:srgbClr val="FF0000"/>
                </a:solidFill>
              </a:rPr>
              <a:t>';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 err="1">
                <a:solidFill>
                  <a:srgbClr val="FF0000"/>
                </a:solidFill>
              </a:rPr>
              <a:t>src:url</a:t>
            </a:r>
            <a:r>
              <a:rPr lang="en-US" altLang="ko-KR" sz="1200" dirty="0">
                <a:solidFill>
                  <a:srgbClr val="FF0000"/>
                </a:solidFill>
              </a:rPr>
              <a:t>(fonts/</a:t>
            </a:r>
            <a:r>
              <a:rPr lang="en-US" altLang="ko-KR" sz="1200" dirty="0" err="1">
                <a:solidFill>
                  <a:srgbClr val="FF0000"/>
                </a:solidFill>
              </a:rPr>
              <a:t>nanum.eot</a:t>
            </a:r>
            <a:r>
              <a:rPr lang="en-US" altLang="ko-KR" sz="1200" dirty="0">
                <a:solidFill>
                  <a:srgbClr val="FF0000"/>
                </a:solidFill>
              </a:rPr>
              <a:t>); 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</a:t>
            </a:r>
            <a:r>
              <a:rPr lang="en-US" altLang="ko-KR" sz="1200" dirty="0" err="1">
                <a:solidFill>
                  <a:srgbClr val="FF0000"/>
                </a:solidFill>
              </a:rPr>
              <a:t>src:local</a:t>
            </a:r>
            <a:r>
              <a:rPr lang="en-US" altLang="ko-KR" sz="1200" dirty="0">
                <a:solidFill>
                  <a:srgbClr val="FF0000"/>
                </a:solidFill>
              </a:rPr>
              <a:t>('</a:t>
            </a:r>
            <a:r>
              <a:rPr lang="ko-KR" altLang="ko-KR" sz="1200" dirty="0">
                <a:solidFill>
                  <a:srgbClr val="FF0000"/>
                </a:solidFill>
              </a:rPr>
              <a:t>☺</a:t>
            </a:r>
            <a:r>
              <a:rPr lang="en-US" altLang="ko-KR" sz="1200" dirty="0">
                <a:solidFill>
                  <a:srgbClr val="FF0000"/>
                </a:solidFill>
              </a:rPr>
              <a:t>'), </a:t>
            </a:r>
            <a:r>
              <a:rPr lang="en-US" altLang="ko-KR" sz="1200" dirty="0" err="1">
                <a:solidFill>
                  <a:srgbClr val="FF0000"/>
                </a:solidFill>
              </a:rPr>
              <a:t>url</a:t>
            </a:r>
            <a:r>
              <a:rPr lang="en-US" altLang="ko-KR" sz="1200" dirty="0">
                <a:solidFill>
                  <a:srgbClr val="FF0000"/>
                </a:solidFill>
              </a:rPr>
              <a:t>(fonts/</a:t>
            </a:r>
            <a:r>
              <a:rPr lang="en-US" altLang="ko-KR" sz="1200" dirty="0" err="1">
                <a:solidFill>
                  <a:srgbClr val="FF0000"/>
                </a:solidFill>
              </a:rPr>
              <a:t>nanum.woff</a:t>
            </a:r>
            <a:r>
              <a:rPr lang="en-US" altLang="ko-KR" sz="1200" dirty="0">
                <a:solidFill>
                  <a:srgbClr val="FF0000"/>
                </a:solidFill>
              </a:rPr>
              <a:t>) format("</a:t>
            </a:r>
            <a:r>
              <a:rPr lang="en-US" altLang="ko-KR" sz="1200" dirty="0" err="1">
                <a:solidFill>
                  <a:srgbClr val="FF0000"/>
                </a:solidFill>
              </a:rPr>
              <a:t>woff</a:t>
            </a:r>
            <a:r>
              <a:rPr lang="en-US" altLang="ko-KR" sz="1200" dirty="0">
                <a:solidFill>
                  <a:srgbClr val="FF0000"/>
                </a:solidFill>
              </a:rPr>
              <a:t>") , </a:t>
            </a:r>
            <a:r>
              <a:rPr lang="en-US" altLang="ko-KR" sz="1200" dirty="0" err="1">
                <a:solidFill>
                  <a:srgbClr val="FF0000"/>
                </a:solidFill>
              </a:rPr>
              <a:t>url</a:t>
            </a:r>
            <a:r>
              <a:rPr lang="en-US" altLang="ko-KR" sz="1200" dirty="0">
                <a:solidFill>
                  <a:srgbClr val="FF0000"/>
                </a:solidFill>
              </a:rPr>
              <a:t>(fonts/nanum.ttf) format("</a:t>
            </a:r>
            <a:r>
              <a:rPr lang="en-US" altLang="ko-KR" sz="1200" dirty="0" err="1">
                <a:solidFill>
                  <a:srgbClr val="FF0000"/>
                </a:solidFill>
              </a:rPr>
              <a:t>truetype</a:t>
            </a:r>
            <a:r>
              <a:rPr lang="en-US" altLang="ko-KR" sz="1200" dirty="0">
                <a:solidFill>
                  <a:srgbClr val="FF0000"/>
                </a:solidFill>
              </a:rPr>
              <a:t>");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}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/>
              <a:t>그리고 메인 </a:t>
            </a:r>
            <a:r>
              <a:rPr lang="ko-KR" altLang="ko-KR" sz="1400" dirty="0" err="1"/>
              <a:t>콘텐츠의</a:t>
            </a:r>
            <a:r>
              <a:rPr lang="en-US" altLang="ko-KR" sz="1400" dirty="0"/>
              <a:t> h2 </a:t>
            </a:r>
            <a:r>
              <a:rPr lang="ko-KR" altLang="ko-KR" sz="1400" dirty="0"/>
              <a:t>부분의 해당 속성과 기타 속성을 정의해 줍니다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article h2 {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font-size: 30px;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text-transform: uppercase;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font-family: '</a:t>
            </a:r>
            <a:r>
              <a:rPr lang="en-US" altLang="ko-KR" sz="1200" dirty="0" err="1">
                <a:solidFill>
                  <a:srgbClr val="FF0000"/>
                </a:solidFill>
              </a:rPr>
              <a:t>NanumGothic</a:t>
            </a:r>
            <a:r>
              <a:rPr lang="en-US" altLang="ko-KR" sz="1200" dirty="0">
                <a:solidFill>
                  <a:srgbClr val="FF0000"/>
                </a:solidFill>
              </a:rPr>
              <a:t>', sans-serif;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margin: 10px 0 30px 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}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3904208" y="551723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15-7] article</a:t>
            </a:r>
            <a:r>
              <a:rPr lang="ko-KR" altLang="ko-KR" sz="1200" dirty="0"/>
              <a:t>과 </a:t>
            </a:r>
            <a:r>
              <a:rPr lang="en-US" altLang="ko-KR" sz="1200" dirty="0"/>
              <a:t>article h2 </a:t>
            </a:r>
            <a:r>
              <a:rPr lang="ko-KR" altLang="ko-KR" sz="1200" dirty="0"/>
              <a:t>부분 디자인 적용 </a:t>
            </a:r>
          </a:p>
        </p:txBody>
      </p:sp>
    </p:spTree>
    <p:extLst>
      <p:ext uri="{BB962C8B-B14F-4D97-AF65-F5344CB8AC3E}">
        <p14:creationId xmlns:p14="http://schemas.microsoft.com/office/powerpoint/2010/main" val="3677548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836712"/>
            <a:ext cx="8856984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이제 사진이 있는 부분을 작업하겠습니다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디자인 레이아웃상에서 사진은 화면 오른쪽에 배치되어 있으며</a:t>
            </a:r>
            <a:r>
              <a:rPr lang="en-US" altLang="ko-KR" sz="1400" dirty="0"/>
              <a:t>, &lt;</a:t>
            </a:r>
            <a:r>
              <a:rPr lang="en-US" altLang="ko-KR" sz="1400" dirty="0" err="1"/>
              <a:t>figcaption</a:t>
            </a:r>
            <a:r>
              <a:rPr lang="en-US" altLang="ko-KR" sz="1400" dirty="0"/>
              <a:t>&gt;</a:t>
            </a:r>
            <a:r>
              <a:rPr lang="ko-KR" altLang="ko-KR" sz="1400" dirty="0"/>
              <a:t>으로 처리된 사진 설명은 사진 바로 밑에 배치된 것이 아니라 사진 위쪽 하단에 배치되어 있습니다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먼저 사진을 감싸고 있는</a:t>
            </a:r>
            <a:r>
              <a:rPr lang="en-US" altLang="ko-KR" sz="1400" dirty="0"/>
              <a:t> figure </a:t>
            </a:r>
            <a:r>
              <a:rPr lang="ko-KR" altLang="ko-KR" sz="1400" dirty="0"/>
              <a:t>태그에 대한 속성을 정의합니다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ko-KR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article figure{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float: right;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margin: 5px 0 20px </a:t>
            </a:r>
            <a:r>
              <a:rPr lang="en-US" altLang="ko-KR" sz="1200" dirty="0" err="1">
                <a:solidFill>
                  <a:srgbClr val="FF0000"/>
                </a:solidFill>
              </a:rPr>
              <a:t>20px</a:t>
            </a:r>
            <a:r>
              <a:rPr lang="en-US" altLang="ko-KR" sz="1200" dirty="0">
                <a:solidFill>
                  <a:srgbClr val="FF0000"/>
                </a:solidFill>
              </a:rPr>
              <a:t>;		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}</a:t>
            </a:r>
          </a:p>
          <a:p>
            <a:pPr lvl="1">
              <a:lnSpc>
                <a:spcPct val="150000"/>
              </a:lnSpc>
            </a:pPr>
            <a:endParaRPr lang="ko-KR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/>
              <a:t>그리고 디자인에서 보는 것과 같이 사진에 그림자 처리가 되어 있는데</a:t>
            </a:r>
            <a:r>
              <a:rPr lang="en-US" altLang="ko-KR" sz="1400" dirty="0"/>
              <a:t>, </a:t>
            </a:r>
            <a:r>
              <a:rPr lang="ko-KR" altLang="ko-KR" sz="1400" dirty="0"/>
              <a:t>이 부분은</a:t>
            </a:r>
            <a:r>
              <a:rPr lang="en-US" altLang="ko-KR" sz="1400" dirty="0"/>
              <a:t> box-shadow </a:t>
            </a:r>
            <a:r>
              <a:rPr lang="ko-KR" altLang="ko-KR" sz="1400" dirty="0"/>
              <a:t>속성을 이용하여 처리하고</a:t>
            </a:r>
            <a:r>
              <a:rPr lang="en-US" altLang="ko-KR" sz="1400" dirty="0"/>
              <a:t>, </a:t>
            </a:r>
            <a:r>
              <a:rPr lang="ko-KR" altLang="ko-KR" sz="1400" dirty="0"/>
              <a:t>사진 테두리는</a:t>
            </a:r>
            <a:r>
              <a:rPr lang="en-US" altLang="ko-KR" sz="1400" dirty="0"/>
              <a:t> outline </a:t>
            </a:r>
            <a:r>
              <a:rPr lang="ko-KR" altLang="ko-KR" sz="1400" dirty="0"/>
              <a:t>속성을 이용합니다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ko-KR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article figure </a:t>
            </a:r>
            <a:r>
              <a:rPr lang="en-US" altLang="ko-KR" sz="1200" dirty="0" err="1">
                <a:solidFill>
                  <a:srgbClr val="FF0000"/>
                </a:solidFill>
              </a:rPr>
              <a:t>img</a:t>
            </a:r>
            <a:r>
              <a:rPr lang="en-US" altLang="ko-KR" sz="1200" dirty="0">
                <a:solidFill>
                  <a:srgbClr val="FF0000"/>
                </a:solidFill>
              </a:rPr>
              <a:t> {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box-shadow: 3px </a:t>
            </a:r>
            <a:r>
              <a:rPr lang="en-US" altLang="ko-KR" sz="1200" dirty="0" err="1">
                <a:solidFill>
                  <a:srgbClr val="FF0000"/>
                </a:solidFill>
              </a:rPr>
              <a:t>3px</a:t>
            </a:r>
            <a:r>
              <a:rPr lang="en-US" altLang="ko-KR" sz="1200" dirty="0">
                <a:solidFill>
                  <a:srgbClr val="FF0000"/>
                </a:solidFill>
              </a:rPr>
              <a:t> 5px #ccc;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outline: 1px solid #</a:t>
            </a:r>
            <a:r>
              <a:rPr lang="en-US" altLang="ko-KR" sz="1200" dirty="0" err="1">
                <a:solidFill>
                  <a:srgbClr val="FF0000"/>
                </a:solidFill>
              </a:rPr>
              <a:t>fff</a:t>
            </a:r>
            <a:r>
              <a:rPr lang="en-US" altLang="ko-KR" sz="1200" dirty="0">
                <a:solidFill>
                  <a:srgbClr val="FF0000"/>
                </a:solidFill>
              </a:rPr>
              <a:t>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}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0270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 rotWithShape="1">
          <a:blip r:embed="rId2" cstate="print"/>
          <a:srcRect t="6993" b="9091"/>
          <a:stretch/>
        </p:blipFill>
        <p:spPr bwMode="auto">
          <a:xfrm>
            <a:off x="611560" y="980728"/>
            <a:ext cx="2828925" cy="2286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그림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78665" y="980728"/>
            <a:ext cx="1771015" cy="220916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1560" y="3485948"/>
            <a:ext cx="66247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15-8] </a:t>
            </a:r>
            <a:r>
              <a:rPr lang="en-US" altLang="ko-KR" sz="1200" dirty="0" err="1"/>
              <a:t>figcaption</a:t>
            </a:r>
            <a:r>
              <a:rPr lang="ko-KR" altLang="ko-KR" sz="1200" dirty="0"/>
              <a:t>을 제외</a:t>
            </a:r>
            <a:r>
              <a:rPr lang="en-US" altLang="ko-KR" sz="1200" dirty="0"/>
              <a:t>, </a:t>
            </a:r>
            <a:r>
              <a:rPr lang="ko-KR" altLang="ko-KR" sz="1200" dirty="0"/>
              <a:t>사진 정렬 후 모습</a:t>
            </a:r>
            <a:r>
              <a:rPr lang="en-US" altLang="ko-KR" sz="1200" dirty="0"/>
              <a:t>(</a:t>
            </a:r>
            <a:r>
              <a:rPr lang="ko-KR" altLang="ko-KR" sz="1200" dirty="0"/>
              <a:t>좌</a:t>
            </a:r>
            <a:r>
              <a:rPr lang="en-US" altLang="ko-KR" sz="1200" dirty="0"/>
              <a:t>) / </a:t>
            </a:r>
            <a:r>
              <a:rPr lang="ko-KR" altLang="ko-KR" sz="1200" dirty="0"/>
              <a:t>디자이너가 원하는 결과</a:t>
            </a:r>
            <a:r>
              <a:rPr lang="en-US" altLang="ko-KR" sz="1200" dirty="0"/>
              <a:t>(</a:t>
            </a:r>
            <a:r>
              <a:rPr lang="ko-KR" altLang="ko-KR" sz="1200" dirty="0"/>
              <a:t>우</a:t>
            </a:r>
            <a:r>
              <a:rPr lang="en-US" altLang="ko-KR" sz="1200" dirty="0"/>
              <a:t>) </a:t>
            </a:r>
            <a:endParaRPr lang="ko-KR" altLang="ko-KR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4007088"/>
            <a:ext cx="8280920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15-8]</a:t>
            </a:r>
            <a:r>
              <a:rPr lang="ko-KR" altLang="ko-KR" sz="1400" dirty="0"/>
              <a:t>에서 보면 좌측에 있는 그림은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ceo</a:t>
            </a:r>
            <a:r>
              <a:rPr lang="en-US" altLang="ko-KR" sz="1400" dirty="0"/>
              <a:t> </a:t>
            </a:r>
            <a:r>
              <a:rPr lang="ko-KR" altLang="ko-KR" sz="1400" dirty="0"/>
              <a:t>부분이 사진 아래에 배치되어 있고</a:t>
            </a:r>
            <a:r>
              <a:rPr lang="en-US" altLang="ko-KR" sz="1400" dirty="0"/>
              <a:t>, </a:t>
            </a:r>
            <a:r>
              <a:rPr lang="ko-KR" altLang="ko-KR" sz="1400" dirty="0"/>
              <a:t>우측의 </a:t>
            </a:r>
            <a:r>
              <a:rPr lang="ko-KR" altLang="ko-KR" sz="1400" dirty="0" err="1"/>
              <a:t>포토샵</a:t>
            </a:r>
            <a:r>
              <a:rPr lang="ko-KR" altLang="ko-KR" sz="1400" dirty="0"/>
              <a:t> 파일은 사진 위쪽에 투명한 배경과 함께 배치되어 있습니다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사진 좌측과 같이 박스모델</a:t>
            </a:r>
            <a:r>
              <a:rPr lang="en-US" altLang="ko-KR" sz="1400" dirty="0"/>
              <a:t>(</a:t>
            </a:r>
            <a:r>
              <a:rPr lang="ko-KR" altLang="ko-KR" sz="1400" dirty="0"/>
              <a:t>여기서는</a:t>
            </a:r>
            <a:r>
              <a:rPr lang="en-US" altLang="ko-KR" sz="1400" dirty="0"/>
              <a:t> figure</a:t>
            </a:r>
            <a:r>
              <a:rPr lang="ko-KR" altLang="ko-KR" sz="1400" dirty="0"/>
              <a:t>와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figcaption</a:t>
            </a:r>
            <a:r>
              <a:rPr lang="en-US" altLang="ko-KR" sz="1400" dirty="0"/>
              <a:t>)</a:t>
            </a:r>
            <a:r>
              <a:rPr lang="ko-KR" altLang="ko-KR" sz="1400" dirty="0"/>
              <a:t>을 겹치게 할 때는</a:t>
            </a:r>
            <a:r>
              <a:rPr lang="en-US" altLang="ko-KR" sz="1400" dirty="0"/>
              <a:t> CSS</a:t>
            </a:r>
            <a:r>
              <a:rPr lang="ko-KR" altLang="ko-KR" sz="1400" dirty="0"/>
              <a:t>의</a:t>
            </a:r>
            <a:r>
              <a:rPr lang="en-US" altLang="ko-KR" sz="1400" dirty="0"/>
              <a:t> position </a:t>
            </a:r>
            <a:r>
              <a:rPr lang="ko-KR" altLang="ko-KR" sz="1400" dirty="0"/>
              <a:t>속성을 이용하면 편리합니다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8942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908720"/>
            <a:ext cx="7920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article </a:t>
            </a:r>
            <a:r>
              <a:rPr lang="en-US" altLang="ko-KR" sz="1200" dirty="0" err="1"/>
              <a:t>figcaption</a:t>
            </a:r>
            <a:r>
              <a:rPr lang="en-US" altLang="ko-KR" sz="1200" dirty="0"/>
              <a:t>{</a:t>
            </a:r>
            <a:endParaRPr lang="ko-KR" altLang="ko-KR" sz="1200" dirty="0"/>
          </a:p>
          <a:p>
            <a:r>
              <a:rPr lang="en-US" altLang="ko-KR" sz="1200" dirty="0"/>
              <a:t>	font-family: '</a:t>
            </a:r>
            <a:r>
              <a:rPr lang="en-US" altLang="ko-KR" sz="1200" dirty="0" err="1"/>
              <a:t>NanumGothic</a:t>
            </a:r>
            <a:r>
              <a:rPr lang="en-US" altLang="ko-KR" sz="1200" dirty="0"/>
              <a:t>', sans-serif;</a:t>
            </a:r>
            <a:endParaRPr lang="ko-KR" altLang="ko-KR" sz="1200" dirty="0"/>
          </a:p>
          <a:p>
            <a:r>
              <a:rPr lang="en-US" altLang="ko-KR" sz="1200" dirty="0"/>
              <a:t>	text-align: center;</a:t>
            </a:r>
            <a:endParaRPr lang="ko-KR" altLang="ko-KR" sz="1200" dirty="0"/>
          </a:p>
          <a:p>
            <a:r>
              <a:rPr lang="en-US" altLang="ko-KR" sz="1200" dirty="0"/>
              <a:t>	text-transform: uppercase;</a:t>
            </a:r>
            <a:endParaRPr lang="ko-KR" altLang="ko-KR" sz="1200" dirty="0"/>
          </a:p>
          <a:p>
            <a:r>
              <a:rPr lang="en-US" altLang="ko-KR" sz="1200" dirty="0"/>
              <a:t>	font-size: 14px;</a:t>
            </a:r>
            <a:endParaRPr lang="ko-KR" altLang="ko-KR" sz="1200" dirty="0"/>
          </a:p>
          <a:p>
            <a:r>
              <a:rPr lang="en-US" altLang="ko-KR" sz="1200" dirty="0"/>
              <a:t>	color: #</a:t>
            </a:r>
            <a:r>
              <a:rPr lang="en-US" altLang="ko-KR" sz="1200" dirty="0" err="1"/>
              <a:t>fff</a:t>
            </a:r>
            <a:r>
              <a:rPr lang="en-US" altLang="ko-KR" sz="1200" dirty="0"/>
              <a:t>;</a:t>
            </a:r>
            <a:endParaRPr lang="ko-KR" altLang="ko-KR" sz="1200" dirty="0"/>
          </a:p>
          <a:p>
            <a:r>
              <a:rPr lang="en-US" altLang="ko-KR" sz="1200" dirty="0"/>
              <a:t>	position: relative; /* position </a:t>
            </a:r>
            <a:r>
              <a:rPr lang="ko-KR" altLang="ko-KR" sz="1200" dirty="0"/>
              <a:t>속성은</a:t>
            </a:r>
            <a:r>
              <a:rPr lang="en-US" altLang="ko-KR" sz="1200" dirty="0"/>
              <a:t> relative</a:t>
            </a:r>
            <a:r>
              <a:rPr lang="ko-KR" altLang="ko-KR" sz="1200" dirty="0"/>
              <a:t>로</a:t>
            </a:r>
            <a:r>
              <a:rPr lang="en-US" altLang="ko-KR" sz="1200" dirty="0"/>
              <a:t> */</a:t>
            </a:r>
            <a:endParaRPr lang="ko-KR" altLang="ko-KR" sz="1200" dirty="0"/>
          </a:p>
          <a:p>
            <a:r>
              <a:rPr lang="en-US" altLang="ko-KR" sz="1200" dirty="0"/>
              <a:t>	top: -37px; /* top </a:t>
            </a:r>
            <a:r>
              <a:rPr lang="ko-KR" altLang="ko-KR" sz="1200" dirty="0"/>
              <a:t>방향으로</a:t>
            </a:r>
            <a:r>
              <a:rPr lang="en-US" altLang="ko-KR" sz="1200" dirty="0"/>
              <a:t> -37</a:t>
            </a:r>
            <a:r>
              <a:rPr lang="ko-KR" altLang="ko-KR" sz="1200" dirty="0"/>
              <a:t>픽셀 적용하면</a:t>
            </a:r>
            <a:r>
              <a:rPr lang="en-US" altLang="ko-KR" sz="1200" dirty="0"/>
              <a:t> figure </a:t>
            </a:r>
            <a:r>
              <a:rPr lang="ko-KR" altLang="ko-KR" sz="1200" dirty="0"/>
              <a:t>태그 위쪽으로 박스가 배치됨</a:t>
            </a:r>
            <a:r>
              <a:rPr lang="en-US" altLang="ko-KR" sz="1200" dirty="0"/>
              <a:t>*/</a:t>
            </a:r>
            <a:endParaRPr lang="ko-KR" altLang="ko-KR" sz="1200" dirty="0"/>
          </a:p>
          <a:p>
            <a:r>
              <a:rPr lang="en-US" altLang="ko-KR" sz="1200" dirty="0"/>
              <a:t>	background-color: </a:t>
            </a:r>
            <a:r>
              <a:rPr lang="en-US" altLang="ko-KR" sz="1200" dirty="0" err="1"/>
              <a:t>rgba</a:t>
            </a:r>
            <a:r>
              <a:rPr lang="en-US" altLang="ko-KR" sz="1200" dirty="0"/>
              <a:t>(255,255,255,0.5); /* </a:t>
            </a:r>
            <a:r>
              <a:rPr lang="ko-KR" altLang="ko-KR" sz="1200" dirty="0"/>
              <a:t>배경은</a:t>
            </a:r>
            <a:r>
              <a:rPr lang="en-US" altLang="ko-KR" sz="1200" dirty="0"/>
              <a:t> </a:t>
            </a:r>
            <a:r>
              <a:rPr lang="en-US" altLang="ko-KR" sz="1200" dirty="0" err="1"/>
              <a:t>rgba</a:t>
            </a:r>
            <a:r>
              <a:rPr lang="en-US" altLang="ko-KR" sz="1200" dirty="0"/>
              <a:t> </a:t>
            </a:r>
            <a:r>
              <a:rPr lang="ko-KR" altLang="ko-KR" sz="1200" dirty="0"/>
              <a:t>속성 이용 반투명 효과 적용</a:t>
            </a:r>
            <a:r>
              <a:rPr lang="en-US" altLang="ko-KR" sz="1200" dirty="0"/>
              <a:t> */</a:t>
            </a:r>
            <a:endParaRPr lang="ko-KR" altLang="ko-KR" sz="1200" dirty="0"/>
          </a:p>
          <a:p>
            <a:r>
              <a:rPr lang="en-US" altLang="ko-KR" sz="1200" dirty="0"/>
              <a:t>	padding: 10px 0;</a:t>
            </a:r>
            <a:endParaRPr lang="ko-KR" altLang="ko-KR" sz="1200" dirty="0"/>
          </a:p>
          <a:p>
            <a:r>
              <a:rPr lang="en-US" altLang="ko-KR" sz="1200" dirty="0"/>
              <a:t>}</a:t>
            </a:r>
            <a:endParaRPr lang="ko-KR" altLang="ko-KR" sz="1200" dirty="0"/>
          </a:p>
          <a:p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200100" y="3200372"/>
            <a:ext cx="86923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15-9]</a:t>
            </a:r>
            <a:r>
              <a:rPr lang="ko-KR" altLang="ko-KR" sz="1400" dirty="0"/>
              <a:t>와 같이</a:t>
            </a:r>
            <a:r>
              <a:rPr lang="en-US" altLang="ko-KR" sz="1400" dirty="0"/>
              <a:t> CSS </a:t>
            </a:r>
            <a:r>
              <a:rPr lang="ko-KR" altLang="ko-KR" sz="1400" dirty="0"/>
              <a:t>속성을 이용하면 완벽하게 동일한 효과를 줄 수 있습니다</a:t>
            </a:r>
            <a:r>
              <a:rPr lang="en-US" altLang="ko-KR" sz="1400" dirty="0"/>
              <a:t>. </a:t>
            </a:r>
            <a:endParaRPr lang="ko-KR" altLang="ko-KR" sz="1400" dirty="0"/>
          </a:p>
        </p:txBody>
      </p:sp>
      <p:pic>
        <p:nvPicPr>
          <p:cNvPr id="4" name="그림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528" y="3717032"/>
            <a:ext cx="2256790" cy="241871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99792" y="585323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15-9] article </a:t>
            </a:r>
            <a:r>
              <a:rPr lang="en-US" altLang="ko-KR" sz="1200" dirty="0" err="1"/>
              <a:t>figcaption</a:t>
            </a:r>
            <a:r>
              <a:rPr lang="en-US" altLang="ko-KR" sz="1200" dirty="0"/>
              <a:t> </a:t>
            </a:r>
            <a:r>
              <a:rPr lang="ko-KR" altLang="ko-KR" sz="1200" dirty="0"/>
              <a:t>속성 부여 후 완성된 디자인 </a:t>
            </a:r>
          </a:p>
        </p:txBody>
      </p:sp>
    </p:spTree>
    <p:extLst>
      <p:ext uri="{BB962C8B-B14F-4D97-AF65-F5344CB8AC3E}">
        <p14:creationId xmlns:p14="http://schemas.microsoft.com/office/powerpoint/2010/main" val="3951774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836712"/>
            <a:ext cx="87129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/>
              <a:t>이제 마지막으로 </a:t>
            </a:r>
            <a:r>
              <a:rPr lang="en-US" altLang="ko-KR" sz="1400" dirty="0"/>
              <a:t>article p </a:t>
            </a:r>
            <a:r>
              <a:rPr lang="ko-KR" altLang="ko-KR" sz="1400" dirty="0"/>
              <a:t>속성을 적용하여 </a:t>
            </a:r>
            <a:r>
              <a:rPr lang="en-US" altLang="ko-KR" sz="1400" dirty="0"/>
              <a:t>article </a:t>
            </a:r>
            <a:r>
              <a:rPr lang="ko-KR" altLang="ko-KR" sz="1400" dirty="0"/>
              <a:t>부분에 대한 디자인을 마무리 하겠습니다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article p {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	line-height: 2em; /* </a:t>
            </a:r>
            <a:r>
              <a:rPr lang="ko-KR" altLang="ko-KR" sz="1200" dirty="0">
                <a:solidFill>
                  <a:srgbClr val="FF0000"/>
                </a:solidFill>
              </a:rPr>
              <a:t>줄 간격</a:t>
            </a:r>
            <a:r>
              <a:rPr lang="en-US" altLang="ko-KR" sz="1200" dirty="0">
                <a:solidFill>
                  <a:srgbClr val="FF0000"/>
                </a:solidFill>
              </a:rPr>
              <a:t> 2em</a:t>
            </a:r>
            <a:r>
              <a:rPr lang="ko-KR" altLang="ko-KR" sz="1200" dirty="0">
                <a:solidFill>
                  <a:srgbClr val="FF0000"/>
                </a:solidFill>
              </a:rPr>
              <a:t>으로 충분히 확보</a:t>
            </a:r>
            <a:r>
              <a:rPr lang="en-US" altLang="ko-KR" sz="1200" dirty="0">
                <a:solidFill>
                  <a:srgbClr val="FF0000"/>
                </a:solidFill>
              </a:rPr>
              <a:t> */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	text-align: justify; / * </a:t>
            </a:r>
            <a:r>
              <a:rPr lang="ko-KR" altLang="ko-KR" sz="1200" dirty="0">
                <a:solidFill>
                  <a:srgbClr val="FF0000"/>
                </a:solidFill>
              </a:rPr>
              <a:t>텍스트 정렬을 양 끝 방향으로</a:t>
            </a:r>
            <a:r>
              <a:rPr lang="en-US" altLang="ko-KR" sz="1200" dirty="0">
                <a:solidFill>
                  <a:srgbClr val="FF0000"/>
                </a:solidFill>
              </a:rPr>
              <a:t> */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	margin-bottom: 30px; /* </a:t>
            </a:r>
            <a:r>
              <a:rPr lang="ko-KR" altLang="ko-KR" sz="1200" dirty="0">
                <a:solidFill>
                  <a:srgbClr val="FF0000"/>
                </a:solidFill>
              </a:rPr>
              <a:t>마진을 이용해</a:t>
            </a:r>
            <a:r>
              <a:rPr lang="en-US" altLang="ko-KR" sz="1200" dirty="0">
                <a:solidFill>
                  <a:srgbClr val="FF0000"/>
                </a:solidFill>
              </a:rPr>
              <a:t> p </a:t>
            </a:r>
            <a:r>
              <a:rPr lang="ko-KR" altLang="ko-KR" sz="1200" dirty="0">
                <a:solidFill>
                  <a:srgbClr val="FF0000"/>
                </a:solidFill>
              </a:rPr>
              <a:t>태그 간의 간격 설정</a:t>
            </a:r>
            <a:r>
              <a:rPr lang="en-US" altLang="ko-KR" sz="1200" dirty="0">
                <a:solidFill>
                  <a:srgbClr val="FF0000"/>
                </a:solidFill>
              </a:rPr>
              <a:t> */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}</a:t>
            </a:r>
            <a:endParaRPr lang="ko-KR" altLang="ko-KR" sz="1200" dirty="0">
              <a:solidFill>
                <a:srgbClr val="FF0000"/>
              </a:solidFill>
            </a:endParaRPr>
          </a:p>
          <a:p>
            <a:endParaRPr lang="ko-KR" altLang="en-US" sz="1400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20" y="2252534"/>
            <a:ext cx="5731510" cy="37896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61784" y="6042214"/>
            <a:ext cx="2853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15-10] </a:t>
            </a:r>
            <a:r>
              <a:rPr lang="ko-KR" altLang="ko-KR" sz="1200" dirty="0"/>
              <a:t>완성된 메인 </a:t>
            </a:r>
            <a:r>
              <a:rPr lang="ko-KR" altLang="ko-KR" sz="1200" dirty="0" err="1"/>
              <a:t>콘텐츠</a:t>
            </a:r>
            <a:r>
              <a:rPr lang="ko-KR" altLang="ko-KR" sz="1200" dirty="0"/>
              <a:t> 부분 </a:t>
            </a:r>
          </a:p>
        </p:txBody>
      </p:sp>
    </p:spTree>
    <p:extLst>
      <p:ext uri="{BB962C8B-B14F-4D97-AF65-F5344CB8AC3E}">
        <p14:creationId xmlns:p14="http://schemas.microsoft.com/office/powerpoint/2010/main" val="1457056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980728"/>
            <a:ext cx="4083695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사이드 메뉴 부분 즉</a:t>
            </a:r>
            <a:r>
              <a:rPr lang="en-US" altLang="ko-KR" sz="1400" dirty="0"/>
              <a:t> aside </a:t>
            </a:r>
            <a:r>
              <a:rPr lang="ko-KR" altLang="ko-KR" sz="1400" dirty="0"/>
              <a:t>부분에 대한 디자인을 적용해 보겠습니다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디자인 적용에 앞서 </a:t>
            </a:r>
            <a:r>
              <a:rPr lang="ko-KR" altLang="ko-KR" sz="1400" dirty="0" err="1"/>
              <a:t>포토샵에서</a:t>
            </a:r>
            <a:r>
              <a:rPr lang="ko-KR" altLang="ko-KR" sz="1400" dirty="0"/>
              <a:t> 디자인된 사이드 메뉴 부분을 확대해 보면</a:t>
            </a:r>
            <a:r>
              <a:rPr lang="en-US" altLang="ko-KR" sz="1400" dirty="0"/>
              <a:t> 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15-11]</a:t>
            </a:r>
            <a:r>
              <a:rPr lang="ko-KR" altLang="ko-KR" sz="1400" dirty="0"/>
              <a:t>과 같이 디자인 요소가 추가된 것을 확인할 수 있습니다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따라서 현재 지금까지 작업된 코드에서는 회사소개 부분이 </a:t>
            </a:r>
            <a:r>
              <a:rPr lang="en-US" altLang="ko-KR" sz="1400" dirty="0"/>
              <a:t>&lt;h3&gt;</a:t>
            </a:r>
            <a:r>
              <a:rPr lang="ko-KR" altLang="ko-KR" sz="1400" dirty="0"/>
              <a:t>회사소개</a:t>
            </a:r>
            <a:r>
              <a:rPr lang="en-US" altLang="ko-KR" sz="1400" dirty="0"/>
              <a:t>&lt;/h3&gt;</a:t>
            </a:r>
            <a:r>
              <a:rPr lang="ko-KR" altLang="ko-KR" sz="1400" dirty="0"/>
              <a:t>로 되어 있는데</a:t>
            </a:r>
            <a:r>
              <a:rPr lang="en-US" altLang="ko-KR" sz="1400" dirty="0"/>
              <a:t>, </a:t>
            </a:r>
            <a:r>
              <a:rPr lang="ko-KR" altLang="ko-KR" sz="1400" dirty="0"/>
              <a:t>이 부분 또한</a:t>
            </a:r>
            <a:r>
              <a:rPr lang="en-US" altLang="ko-KR" sz="1400" dirty="0"/>
              <a:t> h1</a:t>
            </a:r>
            <a:r>
              <a:rPr lang="ko-KR" altLang="ko-KR" sz="1400" dirty="0"/>
              <a:t>과 마찬가지로</a:t>
            </a:r>
            <a:r>
              <a:rPr lang="en-US" altLang="ko-KR" sz="1400" dirty="0"/>
              <a:t> div </a:t>
            </a:r>
            <a:r>
              <a:rPr lang="ko-KR" altLang="ko-KR" sz="1400" dirty="0"/>
              <a:t>태그를 이용해서 다음과 같이 텍스트 부분을 감싸줍니다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&lt;h3&gt;</a:t>
            </a:r>
            <a:r>
              <a:rPr lang="en-US" altLang="ko-KR" sz="1400" dirty="0">
                <a:solidFill>
                  <a:srgbClr val="FF0000"/>
                </a:solidFill>
              </a:rPr>
              <a:t>&lt;div&gt;</a:t>
            </a:r>
            <a:r>
              <a:rPr lang="ko-KR" altLang="ko-KR" sz="1400" dirty="0"/>
              <a:t>회사소개</a:t>
            </a:r>
            <a:r>
              <a:rPr lang="en-US" altLang="ko-KR" sz="1400" dirty="0">
                <a:solidFill>
                  <a:srgbClr val="FF0000"/>
                </a:solidFill>
              </a:rPr>
              <a:t>&lt;/div&gt;</a:t>
            </a:r>
            <a:r>
              <a:rPr lang="en-US" altLang="ko-KR" sz="1400" dirty="0"/>
              <a:t>&lt;/h3&gt;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 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4792216" y="1252235"/>
            <a:ext cx="3563466" cy="4038600"/>
            <a:chOff x="288454" y="2132012"/>
            <a:chExt cx="3563466" cy="4038600"/>
          </a:xfrm>
        </p:grpSpPr>
        <p:pic>
          <p:nvPicPr>
            <p:cNvPr id="3081" name="그림 2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454" y="2132012"/>
              <a:ext cx="2847975" cy="403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 Box 23"/>
            <p:cNvSpPr txBox="1">
              <a:spLocks noChangeArrowheads="1"/>
            </p:cNvSpPr>
            <p:nvPr/>
          </p:nvSpPr>
          <p:spPr bwMode="auto">
            <a:xfrm>
              <a:off x="1907704" y="2195512"/>
              <a:ext cx="1944216" cy="7143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ko-KR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이 부분이 기준선보다 왼쪽으로 더 튀어나와 있으며</a:t>
              </a:r>
              <a:r>
                <a:rPr kumimoji="1" lang="en-US" altLang="ko-KR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, 3D </a:t>
              </a:r>
              <a:r>
                <a:rPr kumimoji="1" lang="ko-KR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효과를 위한 장식이 포함되어 있음</a:t>
              </a:r>
              <a:r>
                <a:rPr kumimoji="1" lang="en-US" altLang="ko-KR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.</a:t>
              </a:r>
              <a:endParaRPr kumimoji="1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10" name="타원 24"/>
            <p:cNvSpPr>
              <a:spLocks noChangeArrowheads="1"/>
            </p:cNvSpPr>
            <p:nvPr/>
          </p:nvSpPr>
          <p:spPr bwMode="auto">
            <a:xfrm>
              <a:off x="364654" y="2757487"/>
              <a:ext cx="609600" cy="116205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직선 화살표 연결선 25"/>
            <p:cNvSpPr>
              <a:spLocks noChangeShapeType="1"/>
            </p:cNvSpPr>
            <p:nvPr/>
          </p:nvSpPr>
          <p:spPr bwMode="auto">
            <a:xfrm rot="10800000" flipV="1">
              <a:off x="879004" y="2538412"/>
              <a:ext cx="1028700" cy="371475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FF0000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4792216" y="5517144"/>
            <a:ext cx="3059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[</a:t>
            </a:r>
            <a:r>
              <a:rPr kumimoji="1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그림 </a:t>
            </a: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15-11] </a:t>
            </a:r>
            <a:r>
              <a:rPr kumimoji="1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디자인된 사이드 메뉴 부분 </a:t>
            </a: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2083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836712"/>
            <a:ext cx="633670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/>
              <a:t>이제</a:t>
            </a:r>
            <a:r>
              <a:rPr lang="en-US" altLang="ko-KR" sz="1400" dirty="0"/>
              <a:t> CSS</a:t>
            </a:r>
            <a:r>
              <a:rPr lang="ko-KR" altLang="ko-KR" sz="1400" dirty="0"/>
              <a:t>를 이용해서 디자인을 적용해 보도록 하겠습니다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r>
              <a:rPr lang="en-US" altLang="ko-KR" sz="1400" dirty="0"/>
              <a:t> </a:t>
            </a:r>
            <a:endParaRPr lang="ko-KR" altLang="ko-KR" sz="1400" dirty="0"/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aside{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	float: left; /* </a:t>
            </a:r>
            <a:r>
              <a:rPr lang="ko-KR" altLang="ko-KR" sz="1200" dirty="0">
                <a:solidFill>
                  <a:srgbClr val="FF0000"/>
                </a:solidFill>
              </a:rPr>
              <a:t>사이드 메뉴의 위치를 왼쪽으로 배치</a:t>
            </a:r>
            <a:r>
              <a:rPr lang="en-US" altLang="ko-KR" sz="1200" dirty="0">
                <a:solidFill>
                  <a:srgbClr val="FF0000"/>
                </a:solidFill>
              </a:rPr>
              <a:t> */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	width: 175px; 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	margin: 30px 0 0 0;		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}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aside h3 {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	height: 52px; /* h3 </a:t>
            </a:r>
            <a:r>
              <a:rPr lang="ko-KR" altLang="ko-KR" sz="1200" dirty="0">
                <a:solidFill>
                  <a:srgbClr val="FF0000"/>
                </a:solidFill>
              </a:rPr>
              <a:t>부분 높이 설정</a:t>
            </a:r>
            <a:r>
              <a:rPr lang="en-US" altLang="ko-KR" sz="1200" dirty="0">
                <a:solidFill>
                  <a:srgbClr val="FF0000"/>
                </a:solidFill>
              </a:rPr>
              <a:t> */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	position: relative; /* position </a:t>
            </a:r>
            <a:r>
              <a:rPr lang="ko-KR" altLang="ko-KR" sz="1200" dirty="0">
                <a:solidFill>
                  <a:srgbClr val="FF0000"/>
                </a:solidFill>
              </a:rPr>
              <a:t>속성을 이용하여 왼쪽으로</a:t>
            </a:r>
            <a:r>
              <a:rPr lang="en-US" altLang="ko-KR" sz="1200" dirty="0">
                <a:solidFill>
                  <a:srgbClr val="FF0000"/>
                </a:solidFill>
              </a:rPr>
              <a:t> -5</a:t>
            </a:r>
            <a:r>
              <a:rPr lang="ko-KR" altLang="ko-KR" sz="1200" dirty="0">
                <a:solidFill>
                  <a:srgbClr val="FF0000"/>
                </a:solidFill>
              </a:rPr>
              <a:t>픽셀 이동</a:t>
            </a:r>
            <a:r>
              <a:rPr lang="en-US" altLang="ko-KR" sz="1200" dirty="0">
                <a:solidFill>
                  <a:srgbClr val="FF0000"/>
                </a:solidFill>
              </a:rPr>
              <a:t> */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	left: -5px;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	width: 180px; /* </a:t>
            </a:r>
            <a:r>
              <a:rPr lang="ko-KR" altLang="ko-KR" sz="1200" dirty="0">
                <a:solidFill>
                  <a:srgbClr val="FF0000"/>
                </a:solidFill>
              </a:rPr>
              <a:t>왼쪽으로</a:t>
            </a:r>
            <a:r>
              <a:rPr lang="en-US" altLang="ko-KR" sz="1200" dirty="0">
                <a:solidFill>
                  <a:srgbClr val="FF0000"/>
                </a:solidFill>
              </a:rPr>
              <a:t> -5</a:t>
            </a:r>
            <a:r>
              <a:rPr lang="ko-KR" altLang="ko-KR" sz="1200" dirty="0">
                <a:solidFill>
                  <a:srgbClr val="FF0000"/>
                </a:solidFill>
              </a:rPr>
              <a:t>픽셀이 이동됨에 따라</a:t>
            </a:r>
            <a:r>
              <a:rPr lang="en-US" altLang="ko-KR" sz="1200" dirty="0">
                <a:solidFill>
                  <a:srgbClr val="FF0000"/>
                </a:solidFill>
              </a:rPr>
              <a:t> h3 </a:t>
            </a:r>
            <a:r>
              <a:rPr lang="ko-KR" altLang="ko-KR" sz="1200" dirty="0">
                <a:solidFill>
                  <a:srgbClr val="FF0000"/>
                </a:solidFill>
              </a:rPr>
              <a:t>부분은</a:t>
            </a:r>
            <a:r>
              <a:rPr lang="en-US" altLang="ko-KR" sz="1200" dirty="0">
                <a:solidFill>
                  <a:srgbClr val="FF0000"/>
                </a:solidFill>
              </a:rPr>
              <a:t> 180</a:t>
            </a:r>
            <a:r>
              <a:rPr lang="ko-KR" altLang="ko-KR" sz="1200" dirty="0">
                <a:solidFill>
                  <a:srgbClr val="FF0000"/>
                </a:solidFill>
              </a:rPr>
              <a:t>픽셀 값을 가짐</a:t>
            </a:r>
            <a:r>
              <a:rPr lang="en-US" altLang="ko-KR" sz="1200" dirty="0">
                <a:solidFill>
                  <a:srgbClr val="FF0000"/>
                </a:solidFill>
              </a:rPr>
              <a:t> */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}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aside h3 div {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	background-color: #000; 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	color: #</a:t>
            </a:r>
            <a:r>
              <a:rPr lang="en-US" altLang="ko-KR" sz="1200" dirty="0" err="1">
                <a:solidFill>
                  <a:srgbClr val="FF0000"/>
                </a:solidFill>
              </a:rPr>
              <a:t>fff</a:t>
            </a:r>
            <a:r>
              <a:rPr lang="en-US" altLang="ko-KR" sz="1200" dirty="0">
                <a:solidFill>
                  <a:srgbClr val="FF0000"/>
                </a:solidFill>
              </a:rPr>
              <a:t>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	font-size: 22px;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	text-align: center;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	padding: 17px 0;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}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 </a:t>
            </a:r>
            <a:endParaRPr lang="ko-KR" altLang="ko-KR" sz="1200" dirty="0">
              <a:solidFill>
                <a:srgbClr val="FF0000"/>
              </a:solidFill>
            </a:endParaRPr>
          </a:p>
          <a:p>
            <a:r>
              <a:rPr lang="ko-KR" altLang="ko-KR" sz="1400" dirty="0"/>
              <a:t>여기까지</a:t>
            </a:r>
            <a:r>
              <a:rPr lang="en-US" altLang="ko-KR" sz="1400" dirty="0"/>
              <a:t> CSS </a:t>
            </a:r>
            <a:r>
              <a:rPr lang="ko-KR" altLang="ko-KR" sz="1400" dirty="0"/>
              <a:t>속성을 지정해 주면</a:t>
            </a:r>
            <a:r>
              <a:rPr lang="en-US" altLang="ko-KR" sz="1400" dirty="0"/>
              <a:t> 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15-12]</a:t>
            </a:r>
            <a:r>
              <a:rPr lang="ko-KR" altLang="ko-KR" sz="1400" dirty="0"/>
              <a:t>와 같은 결과를 얻게 됩니다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endParaRPr lang="ko-KR" altLang="en-US" sz="1400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2200" y="3356992"/>
            <a:ext cx="2113915" cy="23520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372200" y="5877272"/>
            <a:ext cx="2502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15-12] </a:t>
            </a:r>
            <a:r>
              <a:rPr lang="ko-KR" altLang="ko-KR" sz="1200" dirty="0"/>
              <a:t>사이드 메뉴 위치 설정 및</a:t>
            </a:r>
            <a:r>
              <a:rPr lang="en-US" altLang="ko-KR" sz="1200" dirty="0"/>
              <a:t> h3 </a:t>
            </a:r>
            <a:r>
              <a:rPr lang="ko-KR" altLang="ko-KR" sz="1200" dirty="0"/>
              <a:t>부분 디자인 적용 </a:t>
            </a:r>
          </a:p>
        </p:txBody>
      </p:sp>
    </p:spTree>
    <p:extLst>
      <p:ext uri="{BB962C8B-B14F-4D97-AF65-F5344CB8AC3E}">
        <p14:creationId xmlns:p14="http://schemas.microsoft.com/office/powerpoint/2010/main" val="1335856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836712"/>
            <a:ext cx="856895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/>
              <a:t>이제</a:t>
            </a:r>
            <a:r>
              <a:rPr lang="en-US" altLang="ko-KR" sz="1400" dirty="0"/>
              <a:t> h3 </a:t>
            </a:r>
            <a:r>
              <a:rPr lang="ko-KR" altLang="ko-KR" sz="1400" dirty="0"/>
              <a:t>부분과</a:t>
            </a:r>
            <a:r>
              <a:rPr lang="en-US" altLang="ko-KR" sz="1400" dirty="0"/>
              <a:t> aside </a:t>
            </a:r>
            <a:r>
              <a:rPr lang="ko-KR" altLang="ko-KR" sz="1400" dirty="0"/>
              <a:t>전체에 배경 이미지를 이용해서 디자인을 마무리 짓겠습니다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aside{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	… </a:t>
            </a:r>
            <a:r>
              <a:rPr lang="ko-KR" altLang="ko-KR" sz="1200" dirty="0">
                <a:solidFill>
                  <a:srgbClr val="FF0000"/>
                </a:solidFill>
              </a:rPr>
              <a:t>중략</a:t>
            </a:r>
            <a:r>
              <a:rPr lang="en-US" altLang="ko-KR" sz="1200" dirty="0">
                <a:solidFill>
                  <a:srgbClr val="FF0000"/>
                </a:solidFill>
              </a:rPr>
              <a:t>…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	background: </a:t>
            </a:r>
            <a:r>
              <a:rPr lang="en-US" altLang="ko-KR" sz="1200" dirty="0" err="1">
                <a:solidFill>
                  <a:srgbClr val="FF0000"/>
                </a:solidFill>
              </a:rPr>
              <a:t>url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</a:rPr>
              <a:t>imgs</a:t>
            </a:r>
            <a:r>
              <a:rPr lang="en-US" altLang="ko-KR" sz="1200" dirty="0">
                <a:solidFill>
                  <a:srgbClr val="FF0000"/>
                </a:solidFill>
              </a:rPr>
              <a:t>/aside_vline.png) no-repeat right bottom; </a:t>
            </a:r>
            <a:r>
              <a:rPr lang="ko-KR" altLang="ko-KR" sz="1200" dirty="0">
                <a:solidFill>
                  <a:srgbClr val="FF0000"/>
                </a:solidFill>
              </a:rPr>
              <a:t>배경 이미지 위치를 오른쪽 하단에 배치</a:t>
            </a:r>
            <a:r>
              <a:rPr lang="en-US" altLang="ko-KR" sz="1200" dirty="0">
                <a:solidFill>
                  <a:srgbClr val="FF0000"/>
                </a:solidFill>
              </a:rPr>
              <a:t> */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}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aside h3 {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	background: </a:t>
            </a:r>
            <a:r>
              <a:rPr lang="en-US" altLang="ko-KR" sz="1200" dirty="0" err="1">
                <a:solidFill>
                  <a:srgbClr val="FF0000"/>
                </a:solidFill>
              </a:rPr>
              <a:t>url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</a:rPr>
              <a:t>imgs</a:t>
            </a:r>
            <a:r>
              <a:rPr lang="en-US" altLang="ko-KR" sz="1200" dirty="0">
                <a:solidFill>
                  <a:srgbClr val="FF0000"/>
                </a:solidFill>
              </a:rPr>
              <a:t>/aside_h3_back.png) no-repeat left bottom; /* </a:t>
            </a:r>
            <a:r>
              <a:rPr lang="ko-KR" altLang="ko-KR" sz="1200" dirty="0">
                <a:solidFill>
                  <a:srgbClr val="FF0000"/>
                </a:solidFill>
              </a:rPr>
              <a:t>배경 이미지 위치를 왼쪽 하단으로 배치</a:t>
            </a:r>
            <a:r>
              <a:rPr lang="en-US" altLang="ko-KR" sz="1200" dirty="0">
                <a:solidFill>
                  <a:srgbClr val="FF0000"/>
                </a:solidFill>
              </a:rPr>
              <a:t> */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	… </a:t>
            </a:r>
            <a:r>
              <a:rPr lang="ko-KR" altLang="ko-KR" sz="1200" dirty="0">
                <a:solidFill>
                  <a:srgbClr val="FF0000"/>
                </a:solidFill>
              </a:rPr>
              <a:t>중략</a:t>
            </a:r>
            <a:r>
              <a:rPr lang="en-US" altLang="ko-KR" sz="1200" dirty="0">
                <a:solidFill>
                  <a:srgbClr val="FF0000"/>
                </a:solidFill>
              </a:rPr>
              <a:t>…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}</a:t>
            </a:r>
            <a:endParaRPr lang="ko-KR" altLang="ko-KR" sz="1200" dirty="0">
              <a:solidFill>
                <a:srgbClr val="FF0000"/>
              </a:solidFill>
            </a:endParaRPr>
          </a:p>
          <a:p>
            <a:endParaRPr lang="ko-KR" altLang="en-US" sz="1400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535" y="3380059"/>
            <a:ext cx="2075815" cy="21615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5536" y="5805264"/>
            <a:ext cx="3114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15-13] aside </a:t>
            </a:r>
            <a:r>
              <a:rPr lang="ko-KR" altLang="ko-KR" sz="1200" dirty="0"/>
              <a:t>부분 전체 디자인 완성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627784" y="3356992"/>
            <a:ext cx="6318448" cy="198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서브 메뉴 즉 링크가 걸리는 텍스트 부분은 일반적인 속성이기 때문에 부연 설명을 하진 않겠습니다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직접 소스 파일을 열어서 </a:t>
            </a:r>
            <a:r>
              <a:rPr lang="en-US" altLang="ko-KR" sz="1400" dirty="0"/>
              <a:t>aside 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 </a:t>
            </a:r>
            <a:r>
              <a:rPr lang="ko-KR" altLang="ko-KR" sz="1400" dirty="0"/>
              <a:t>과 </a:t>
            </a:r>
            <a:r>
              <a:rPr lang="en-US" altLang="ko-KR" sz="1400" dirty="0"/>
              <a:t>aside 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 li </a:t>
            </a:r>
            <a:r>
              <a:rPr lang="ko-KR" altLang="ko-KR" sz="1400" dirty="0"/>
              <a:t>부분을 확인해 보기 바랍니다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15-14]</a:t>
            </a:r>
            <a:r>
              <a:rPr lang="ko-KR" altLang="ko-KR" sz="1400" dirty="0"/>
              <a:t>는 완성된 서브페이지의 모습입니다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950510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\Users\Michael\AppData\Local\Temp\SNAGHTML1ae3d56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78435"/>
            <a:ext cx="5256584" cy="52868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1313892" y="5949280"/>
            <a:ext cx="4572000" cy="46166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15-14] </a:t>
            </a:r>
            <a:r>
              <a:rPr lang="ko-KR" altLang="ko-KR" sz="1200" dirty="0"/>
              <a:t>완성된 회사소개</a:t>
            </a:r>
            <a:r>
              <a:rPr lang="en-US" altLang="ko-KR" sz="1200" dirty="0"/>
              <a:t> CEO </a:t>
            </a:r>
            <a:r>
              <a:rPr lang="ko-KR" altLang="ko-KR" sz="1200" dirty="0"/>
              <a:t>인사말 페이지 </a:t>
            </a:r>
          </a:p>
          <a:p>
            <a:r>
              <a:rPr lang="en-US" altLang="ko-KR" sz="1200" dirty="0"/>
              <a:t>http://localhost/yngsite/company05.php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560794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836712"/>
            <a:ext cx="8784976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마지막으로</a:t>
            </a:r>
            <a:r>
              <a:rPr lang="en-US" altLang="ko-KR" sz="1400" dirty="0"/>
              <a:t> CSS3</a:t>
            </a:r>
            <a:r>
              <a:rPr lang="ko-KR" altLang="ko-KR" sz="1400" dirty="0"/>
              <a:t>의 속성을 이용해서 서브메뉴 부분에 효과를 적용해 보겠습니다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메인 메뉴 부분에도 플래시나 자바스크립트 없이도 애니메이션 효과를 적용했는데</a:t>
            </a:r>
            <a:r>
              <a:rPr lang="en-US" altLang="ko-KR" sz="1400" dirty="0"/>
              <a:t>, </a:t>
            </a:r>
            <a:r>
              <a:rPr lang="ko-KR" altLang="ko-KR" sz="1400" dirty="0"/>
              <a:t>서브메뉴에도 특별한 효과를 적용해 보도록 하겠습니다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15-15]</a:t>
            </a:r>
            <a:r>
              <a:rPr lang="ko-KR" altLang="ko-KR" sz="1400" dirty="0"/>
              <a:t>와 같이 각 메뉴 부분에 마우스 커서를 가져가면 해당 텍스트는 서서히 커지고</a:t>
            </a:r>
            <a:r>
              <a:rPr lang="en-US" altLang="ko-KR" sz="1400" dirty="0"/>
              <a:t>, </a:t>
            </a:r>
            <a:r>
              <a:rPr lang="ko-KR" altLang="ko-KR" sz="1400" dirty="0"/>
              <a:t>다른 메뉴들은 흐림</a:t>
            </a:r>
            <a:r>
              <a:rPr lang="en-US" altLang="ko-KR" sz="1400" dirty="0"/>
              <a:t>(blur) </a:t>
            </a:r>
            <a:r>
              <a:rPr lang="ko-KR" altLang="ko-KR" sz="1400" dirty="0"/>
              <a:t>처리가 됩니다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9124" y="3140968"/>
            <a:ext cx="2113915" cy="25044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99592" y="5877272"/>
            <a:ext cx="7416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15-15] </a:t>
            </a:r>
            <a:r>
              <a:rPr lang="ko-KR" altLang="ko-KR" sz="1200" dirty="0"/>
              <a:t>마우스 오버 시 텍스트의 크기가 순차적으로 커지고 다른 메뉴는 흐림</a:t>
            </a:r>
            <a:r>
              <a:rPr lang="en-US" altLang="ko-KR" sz="1200" dirty="0"/>
              <a:t>(blur) </a:t>
            </a:r>
            <a:r>
              <a:rPr lang="ko-KR" altLang="ko-KR" sz="1200" dirty="0"/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1790599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836712"/>
            <a:ext cx="8712968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앞 장에서 웹사이트의 </a:t>
            </a:r>
            <a:r>
              <a:rPr lang="ko-KR" altLang="ko-KR" sz="1400" dirty="0" err="1"/>
              <a:t>프론트</a:t>
            </a:r>
            <a:r>
              <a:rPr lang="ko-KR" altLang="ko-KR" sz="1400" dirty="0"/>
              <a:t> 페이지를 개발했습니다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이번 장에서는 서브페이지들을 개발해 보도록 하겠습니다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서브페이지는 </a:t>
            </a:r>
            <a:r>
              <a:rPr lang="ko-KR" altLang="ko-KR" sz="1400" dirty="0" err="1"/>
              <a:t>프론트</a:t>
            </a:r>
            <a:r>
              <a:rPr lang="ko-KR" altLang="ko-KR" sz="1400" dirty="0"/>
              <a:t> 페이지가 개발되었다면 </a:t>
            </a:r>
            <a:r>
              <a:rPr lang="en-US" altLang="ko-KR" sz="1400" dirty="0"/>
              <a:t>30% </a:t>
            </a:r>
            <a:r>
              <a:rPr lang="ko-KR" altLang="ko-KR" sz="1400" dirty="0"/>
              <a:t>정도는 이미 개발되었다고 봐도 무방합니다</a:t>
            </a:r>
            <a:r>
              <a:rPr lang="en-US" altLang="ko-KR" sz="1400" dirty="0"/>
              <a:t>. </a:t>
            </a:r>
            <a:r>
              <a:rPr lang="ko-KR" altLang="ko-KR" sz="1400" dirty="0"/>
              <a:t>왜냐하면</a:t>
            </a:r>
            <a:r>
              <a:rPr lang="en-US" altLang="ko-KR" sz="1400" dirty="0"/>
              <a:t>, </a:t>
            </a:r>
            <a:r>
              <a:rPr lang="ko-KR" altLang="ko-KR" sz="1400" dirty="0"/>
              <a:t>사이트의</a:t>
            </a:r>
            <a:r>
              <a:rPr lang="en-US" altLang="ko-KR" sz="1400" dirty="0"/>
              <a:t> header </a:t>
            </a:r>
            <a:r>
              <a:rPr lang="ko-KR" altLang="ko-KR" sz="1400" dirty="0"/>
              <a:t>부분과</a:t>
            </a:r>
            <a:r>
              <a:rPr lang="en-US" altLang="ko-KR" sz="1400" dirty="0"/>
              <a:t> footer </a:t>
            </a:r>
            <a:r>
              <a:rPr lang="ko-KR" altLang="ko-KR" sz="1400" dirty="0"/>
              <a:t>부분은 동일하기 때문입니다</a:t>
            </a:r>
            <a:r>
              <a:rPr lang="en-US" altLang="ko-KR" sz="1400" dirty="0"/>
              <a:t>. </a:t>
            </a:r>
            <a:r>
              <a:rPr lang="ko-KR" altLang="ko-KR" sz="1400" dirty="0"/>
              <a:t>따라서</a:t>
            </a:r>
            <a:r>
              <a:rPr lang="en-US" altLang="ko-KR" sz="1400" dirty="0"/>
              <a:t>, </a:t>
            </a:r>
            <a:r>
              <a:rPr lang="ko-KR" altLang="ko-KR" sz="1400" dirty="0"/>
              <a:t>서브페이지는</a:t>
            </a:r>
            <a:r>
              <a:rPr lang="en-US" altLang="ko-KR" sz="1400" dirty="0"/>
              <a:t> header</a:t>
            </a:r>
            <a:r>
              <a:rPr lang="ko-KR" altLang="ko-KR" sz="1400" dirty="0"/>
              <a:t>와</a:t>
            </a:r>
            <a:r>
              <a:rPr lang="en-US" altLang="ko-KR" sz="1400" dirty="0"/>
              <a:t> footer</a:t>
            </a:r>
            <a:r>
              <a:rPr lang="ko-KR" altLang="ko-KR" sz="1400" dirty="0"/>
              <a:t>를 제외한 나머지 부분만 개발하면 됩니다</a:t>
            </a:r>
            <a:r>
              <a:rPr lang="en-US" altLang="ko-KR" sz="1400" dirty="0"/>
              <a:t>. </a:t>
            </a:r>
            <a:r>
              <a:rPr lang="ko-KR" altLang="ko-KR" sz="1400" dirty="0" err="1"/>
              <a:t>프론트</a:t>
            </a:r>
            <a:r>
              <a:rPr lang="ko-KR" altLang="ko-KR" sz="1400" dirty="0"/>
              <a:t> 페이지를 만들 때 사용했던 </a:t>
            </a:r>
            <a:r>
              <a:rPr lang="en-US" altLang="ko-KR" sz="1400" dirty="0"/>
              <a:t>HTML </a:t>
            </a:r>
            <a:r>
              <a:rPr lang="ko-KR" altLang="ko-KR" sz="1400" dirty="0"/>
              <a:t>코드와</a:t>
            </a:r>
            <a:r>
              <a:rPr lang="en-US" altLang="ko-KR" sz="1400" dirty="0"/>
              <a:t> CSS</a:t>
            </a:r>
            <a:r>
              <a:rPr lang="ko-KR" altLang="ko-KR" sz="1400" dirty="0"/>
              <a:t>의 속성 대부분은 서브페이지에서 사용됩니다</a:t>
            </a:r>
            <a:r>
              <a:rPr lang="en-US" altLang="ko-KR" sz="1400" dirty="0"/>
              <a:t>. </a:t>
            </a:r>
            <a:r>
              <a:rPr lang="ko-KR" altLang="ko-KR" sz="1400" dirty="0"/>
              <a:t>따라서 불필요한 부분은 제거하고 재사용 가능한 코드는 남겨두도록 하겠습니다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이제 서브페이지 중 가장 먼저 회사소개 부분의 </a:t>
            </a:r>
            <a:r>
              <a:rPr lang="en-US" altLang="ko-KR" sz="1400" dirty="0"/>
              <a:t>CEO </a:t>
            </a:r>
            <a:r>
              <a:rPr lang="ko-KR" altLang="ko-KR" sz="1400" dirty="0"/>
              <a:t>인사말 부분을 제작해 보겠습니다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323528" y="3049601"/>
            <a:ext cx="3690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ko-KR" b="1" dirty="0"/>
              <a:t>회사 소개 페이지</a:t>
            </a:r>
            <a:r>
              <a:rPr lang="en-US" altLang="ko-KR" b="1" dirty="0"/>
              <a:t> : CEO </a:t>
            </a:r>
            <a:r>
              <a:rPr lang="ko-KR" altLang="ko-KR" b="1" dirty="0"/>
              <a:t>인사말</a:t>
            </a:r>
            <a:endParaRPr lang="ko-KR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01008"/>
            <a:ext cx="835292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서브페이지를 제작하기 위해선 </a:t>
            </a:r>
            <a:r>
              <a:rPr lang="ko-KR" altLang="ko-KR" sz="1400" dirty="0" err="1"/>
              <a:t>프론트</a:t>
            </a:r>
            <a:r>
              <a:rPr lang="ko-KR" altLang="ko-KR" sz="1400" dirty="0"/>
              <a:t> 페이지와 동일하게 디자인된 레이아웃이 있어야 합니다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15-2]</a:t>
            </a:r>
            <a:r>
              <a:rPr lang="ko-KR" altLang="ko-KR" sz="1400" dirty="0"/>
              <a:t>에서 </a:t>
            </a:r>
            <a:r>
              <a:rPr lang="ko-KR" altLang="ko-KR" sz="1400" dirty="0" err="1"/>
              <a:t>포토샵에서</a:t>
            </a:r>
            <a:r>
              <a:rPr lang="ko-KR" altLang="ko-KR" sz="1400" dirty="0"/>
              <a:t> 미리 서브페이지에 대한 디자인 작업이 되어 있는 것을 확인할 수 있습니다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따라서 사이트는 </a:t>
            </a:r>
            <a:r>
              <a:rPr lang="ko-KR" altLang="ko-KR" sz="1400" dirty="0" err="1"/>
              <a:t>포토샵에서</a:t>
            </a:r>
            <a:r>
              <a:rPr lang="ko-KR" altLang="ko-KR" sz="1400" dirty="0"/>
              <a:t> 만들어진 디자인 레이아웃을 바탕으로 </a:t>
            </a:r>
            <a:r>
              <a:rPr lang="en-US" altLang="ko-KR" sz="1400" dirty="0"/>
              <a:t>HTML </a:t>
            </a:r>
            <a:r>
              <a:rPr lang="ko-KR" altLang="ko-KR" sz="1400" dirty="0"/>
              <a:t>파일로 변환해야 하는 것입니다</a:t>
            </a:r>
            <a:r>
              <a:rPr lang="en-US" altLang="ko-KR" sz="1400" dirty="0"/>
              <a:t>.  </a:t>
            </a:r>
            <a:r>
              <a:rPr lang="ko-KR" altLang="ko-KR" sz="1400" dirty="0"/>
              <a:t>작업에 들어가기 전에 앞장에서 제작한 </a:t>
            </a:r>
            <a:r>
              <a:rPr lang="ko-KR" altLang="ko-KR" sz="1400" dirty="0" err="1"/>
              <a:t>프론트</a:t>
            </a:r>
            <a:r>
              <a:rPr lang="ko-KR" altLang="ko-KR" sz="1400" dirty="0"/>
              <a:t> 페이지에서</a:t>
            </a:r>
            <a:r>
              <a:rPr lang="en-US" altLang="ko-KR" sz="1400" dirty="0"/>
              <a:t> index12.php </a:t>
            </a:r>
            <a:r>
              <a:rPr lang="ko-KR" altLang="ko-KR" sz="1400" dirty="0"/>
              <a:t>파일이 최종적으로 학습한 파일입니다</a:t>
            </a:r>
            <a:r>
              <a:rPr lang="en-US" altLang="ko-KR" sz="1400" dirty="0"/>
              <a:t>. index12.php </a:t>
            </a:r>
            <a:r>
              <a:rPr lang="ko-KR" altLang="ko-KR" sz="1400" dirty="0"/>
              <a:t>파일을 에디터에서 열고</a:t>
            </a:r>
            <a:r>
              <a:rPr lang="en-US" altLang="ko-KR" sz="1400" dirty="0"/>
              <a:t> company01.php </a:t>
            </a:r>
            <a:r>
              <a:rPr lang="ko-KR" altLang="ko-KR" sz="1400" dirty="0"/>
              <a:t>파일이라고 다른 이름으로 저장합니다</a:t>
            </a:r>
            <a:r>
              <a:rPr lang="en-US" altLang="ko-KR" sz="1400" dirty="0"/>
              <a:t>. </a:t>
            </a:r>
            <a:r>
              <a:rPr lang="ko-KR" altLang="ko-KR" sz="1400" dirty="0"/>
              <a:t>그리고 </a:t>
            </a:r>
            <a:r>
              <a:rPr lang="ko-KR" altLang="ko-KR" sz="1400" dirty="0" err="1"/>
              <a:t>프론트</a:t>
            </a:r>
            <a:r>
              <a:rPr lang="ko-KR" altLang="ko-KR" sz="1400" dirty="0"/>
              <a:t> 페이지에서만 쓰이는 </a:t>
            </a:r>
            <a:r>
              <a:rPr lang="en-US" altLang="ko-KR" sz="1400" dirty="0"/>
              <a:t>HTML </a:t>
            </a:r>
            <a:r>
              <a:rPr lang="ko-KR" altLang="ko-KR" sz="1400" dirty="0"/>
              <a:t>코드들</a:t>
            </a:r>
            <a:r>
              <a:rPr lang="en-US" altLang="ko-KR" sz="1400" dirty="0"/>
              <a:t>(</a:t>
            </a:r>
            <a:r>
              <a:rPr lang="ko-KR" altLang="ko-KR" sz="1400" dirty="0"/>
              <a:t>슬라이더 이미지</a:t>
            </a:r>
            <a:r>
              <a:rPr lang="en-US" altLang="ko-KR" sz="1400" dirty="0"/>
              <a:t>, just arrived, notice, social network)</a:t>
            </a:r>
            <a:r>
              <a:rPr lang="ko-KR" altLang="ko-KR" sz="1400" dirty="0"/>
              <a:t>과 그에 따른</a:t>
            </a:r>
            <a:r>
              <a:rPr lang="en-US" altLang="ko-KR" sz="1400" dirty="0"/>
              <a:t> CSS </a:t>
            </a:r>
            <a:r>
              <a:rPr lang="ko-KR" altLang="ko-KR" sz="1400" dirty="0"/>
              <a:t>파일 속성들 그리고</a:t>
            </a:r>
            <a:r>
              <a:rPr lang="en-US" altLang="ko-KR" sz="1400" dirty="0"/>
              <a:t> </a:t>
            </a:r>
            <a:r>
              <a:rPr lang="en-US" altLang="ko-KR" sz="1400" dirty="0" err="1"/>
              <a:t>jQuery</a:t>
            </a:r>
            <a:r>
              <a:rPr lang="en-US" altLang="ko-KR" sz="1400" dirty="0"/>
              <a:t> </a:t>
            </a:r>
            <a:r>
              <a:rPr lang="ko-KR" altLang="ko-KR" sz="1400" dirty="0"/>
              <a:t>파일 및 연관</a:t>
            </a:r>
            <a:r>
              <a:rPr lang="en-US" altLang="ko-KR" sz="1400" dirty="0"/>
              <a:t> CSS </a:t>
            </a:r>
            <a:r>
              <a:rPr lang="ko-KR" altLang="ko-KR" sz="1400" dirty="0"/>
              <a:t>파일까지 제거합니다</a:t>
            </a:r>
            <a:r>
              <a:rPr lang="en-US" altLang="ko-KR" sz="1400" dirty="0"/>
              <a:t>. </a:t>
            </a:r>
            <a:r>
              <a:rPr lang="ko-KR" altLang="ko-KR" sz="1400" dirty="0" err="1"/>
              <a:t>프론트</a:t>
            </a:r>
            <a:r>
              <a:rPr lang="ko-KR" altLang="ko-KR" sz="1400" dirty="0"/>
              <a:t> 페이지의 내용이 제거된 </a:t>
            </a:r>
            <a:r>
              <a:rPr lang="en-US" altLang="ko-KR" sz="1400" dirty="0"/>
              <a:t>company01.php </a:t>
            </a:r>
            <a:r>
              <a:rPr lang="ko-KR" altLang="ko-KR" sz="1400" dirty="0"/>
              <a:t>소스는 </a:t>
            </a:r>
            <a:r>
              <a:rPr lang="en-US" altLang="ko-KR" sz="1400" dirty="0"/>
              <a:t> </a:t>
            </a:r>
            <a:r>
              <a:rPr lang="ko-KR" altLang="en-US" sz="1400" dirty="0"/>
              <a:t>페이지 </a:t>
            </a:r>
            <a:r>
              <a:rPr lang="en-US" altLang="ko-KR" sz="1400" dirty="0"/>
              <a:t>416~417 [</a:t>
            </a:r>
            <a:r>
              <a:rPr lang="ko-KR" altLang="en-US" sz="1400" dirty="0"/>
              <a:t>코드 </a:t>
            </a:r>
            <a:r>
              <a:rPr lang="en-US" altLang="ko-KR" sz="1400" dirty="0"/>
              <a:t>15-1] </a:t>
            </a:r>
            <a:r>
              <a:rPr lang="ko-KR" altLang="en-US" sz="1400" dirty="0"/>
              <a:t>참조하세요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77563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836712"/>
            <a:ext cx="8712968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이런 효과는</a:t>
            </a:r>
            <a:r>
              <a:rPr lang="en-US" altLang="ko-KR" sz="1400" dirty="0"/>
              <a:t> CSS3</a:t>
            </a:r>
            <a:r>
              <a:rPr lang="ko-KR" altLang="ko-KR" sz="1400" dirty="0"/>
              <a:t>의</a:t>
            </a:r>
            <a:r>
              <a:rPr lang="en-US" altLang="ko-KR" sz="1400" dirty="0"/>
              <a:t> transition</a:t>
            </a:r>
            <a:r>
              <a:rPr lang="ko-KR" altLang="ko-KR" sz="1400" dirty="0"/>
              <a:t>과</a:t>
            </a:r>
            <a:r>
              <a:rPr lang="en-US" altLang="ko-KR" sz="1400" dirty="0"/>
              <a:t> text-shadow </a:t>
            </a:r>
            <a:r>
              <a:rPr lang="ko-KR" altLang="ko-KR" sz="1400" dirty="0"/>
              <a:t>효과만 이용해서 처리 가능합니다</a:t>
            </a:r>
            <a:r>
              <a:rPr lang="en-US" altLang="ko-KR" sz="1400" dirty="0"/>
              <a:t>. </a:t>
            </a:r>
            <a:r>
              <a:rPr lang="ko-KR" altLang="ko-KR" sz="1400" dirty="0"/>
              <a:t>다음의</a:t>
            </a:r>
            <a:r>
              <a:rPr lang="en-US" altLang="ko-KR" sz="1400" dirty="0"/>
              <a:t> CSS </a:t>
            </a:r>
            <a:r>
              <a:rPr lang="ko-KR" altLang="ko-KR" sz="1400" dirty="0"/>
              <a:t>코드를 확인해 보기 바랍니다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aside </a:t>
            </a:r>
            <a:r>
              <a:rPr lang="en-US" altLang="ko-KR" sz="1200" dirty="0" err="1">
                <a:solidFill>
                  <a:srgbClr val="FF0000"/>
                </a:solidFill>
              </a:rPr>
              <a:t>ul</a:t>
            </a:r>
            <a:r>
              <a:rPr lang="en-US" altLang="ko-KR" sz="1200" dirty="0">
                <a:solidFill>
                  <a:srgbClr val="FF0000"/>
                </a:solidFill>
              </a:rPr>
              <a:t> li a{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transition: all 0.1s ease-in-out; / </a:t>
            </a:r>
            <a:r>
              <a:rPr lang="ko-KR" altLang="ko-KR" sz="1200" dirty="0">
                <a:solidFill>
                  <a:srgbClr val="FF0000"/>
                </a:solidFill>
              </a:rPr>
              <a:t>링크 부분에</a:t>
            </a:r>
            <a:r>
              <a:rPr lang="en-US" altLang="ko-KR" sz="1200" dirty="0">
                <a:solidFill>
                  <a:srgbClr val="FF0000"/>
                </a:solidFill>
              </a:rPr>
              <a:t> transition </a:t>
            </a:r>
            <a:r>
              <a:rPr lang="ko-KR" altLang="ko-KR" sz="1200" dirty="0">
                <a:solidFill>
                  <a:srgbClr val="FF0000"/>
                </a:solidFill>
              </a:rPr>
              <a:t>효과 적용</a:t>
            </a:r>
            <a:r>
              <a:rPr lang="en-US" altLang="ko-KR" sz="1200" dirty="0">
                <a:solidFill>
                  <a:srgbClr val="FF0000"/>
                </a:solidFill>
              </a:rPr>
              <a:t> */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color: #252525; /* </a:t>
            </a:r>
            <a:r>
              <a:rPr lang="ko-KR" altLang="ko-KR" sz="1200" dirty="0">
                <a:solidFill>
                  <a:srgbClr val="FF0000"/>
                </a:solidFill>
              </a:rPr>
              <a:t>텍스트의 색상 적용</a:t>
            </a:r>
            <a:r>
              <a:rPr lang="en-US" altLang="ko-KR" sz="1200" dirty="0">
                <a:solidFill>
                  <a:srgbClr val="FF0000"/>
                </a:solidFill>
              </a:rPr>
              <a:t>*/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display: block; /* block</a:t>
            </a:r>
            <a:r>
              <a:rPr lang="ko-KR" altLang="ko-KR" sz="1200" dirty="0">
                <a:solidFill>
                  <a:srgbClr val="FF0000"/>
                </a:solidFill>
              </a:rPr>
              <a:t>을 적용하여 텍스트뿐 아니라 링크의 범위를 넓혀줌</a:t>
            </a:r>
            <a:r>
              <a:rPr lang="en-US" altLang="ko-KR" sz="1200" dirty="0">
                <a:solidFill>
                  <a:srgbClr val="FF0000"/>
                </a:solidFill>
              </a:rPr>
              <a:t> */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}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 err="1">
                <a:solidFill>
                  <a:srgbClr val="FF0000"/>
                </a:solidFill>
              </a:rPr>
              <a:t>aside:hover</a:t>
            </a:r>
            <a:r>
              <a:rPr lang="en-US" altLang="ko-KR" sz="1200" dirty="0">
                <a:solidFill>
                  <a:srgbClr val="FF0000"/>
                </a:solidFill>
              </a:rPr>
              <a:t> li a{ /* </a:t>
            </a:r>
            <a:r>
              <a:rPr lang="ko-KR" altLang="ko-KR" sz="1200" dirty="0">
                <a:solidFill>
                  <a:srgbClr val="FF0000"/>
                </a:solidFill>
              </a:rPr>
              <a:t>현재 링크가 걸리지 않는 부분에 대한 설정</a:t>
            </a:r>
            <a:r>
              <a:rPr lang="en-US" altLang="ko-KR" sz="1200" dirty="0">
                <a:solidFill>
                  <a:srgbClr val="FF0000"/>
                </a:solidFill>
              </a:rPr>
              <a:t> */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    color: </a:t>
            </a:r>
            <a:r>
              <a:rPr lang="en-US" altLang="ko-KR" sz="1200" dirty="0" err="1">
                <a:solidFill>
                  <a:srgbClr val="FF0000"/>
                </a:solidFill>
              </a:rPr>
              <a:t>rgba</a:t>
            </a:r>
            <a:r>
              <a:rPr lang="en-US" altLang="ko-KR" sz="1200" dirty="0">
                <a:solidFill>
                  <a:srgbClr val="FF0000"/>
                </a:solidFill>
              </a:rPr>
              <a:t>(0,0,0,0.2);  /* </a:t>
            </a:r>
            <a:r>
              <a:rPr lang="ko-KR" altLang="ko-KR" sz="1200" dirty="0">
                <a:solidFill>
                  <a:srgbClr val="FF0000"/>
                </a:solidFill>
              </a:rPr>
              <a:t>텍스트는 흰색이지만 투명도를</a:t>
            </a:r>
            <a:r>
              <a:rPr lang="en-US" altLang="ko-KR" sz="1200" dirty="0">
                <a:solidFill>
                  <a:srgbClr val="FF0000"/>
                </a:solidFill>
              </a:rPr>
              <a:t> 0.2</a:t>
            </a:r>
            <a:r>
              <a:rPr lang="ko-KR" altLang="ko-KR" sz="1200" dirty="0">
                <a:solidFill>
                  <a:srgbClr val="FF0000"/>
                </a:solidFill>
              </a:rPr>
              <a:t>로 설정하여 거의 보이지 않음</a:t>
            </a:r>
            <a:r>
              <a:rPr lang="en-US" altLang="ko-KR" sz="1200" dirty="0">
                <a:solidFill>
                  <a:srgbClr val="FF0000"/>
                </a:solidFill>
              </a:rPr>
              <a:t> */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    text-shadow: 0px </a:t>
            </a:r>
            <a:r>
              <a:rPr lang="en-US" altLang="ko-KR" sz="1200" dirty="0" err="1">
                <a:solidFill>
                  <a:srgbClr val="FF0000"/>
                </a:solidFill>
              </a:rPr>
              <a:t>0px</a:t>
            </a:r>
            <a:r>
              <a:rPr lang="en-US" altLang="ko-KR" sz="1200" dirty="0">
                <a:solidFill>
                  <a:srgbClr val="FF0000"/>
                </a:solidFill>
              </a:rPr>
              <a:t> 5px </a:t>
            </a:r>
            <a:r>
              <a:rPr lang="en-US" altLang="ko-KR" sz="1200" dirty="0" err="1">
                <a:solidFill>
                  <a:srgbClr val="FF0000"/>
                </a:solidFill>
              </a:rPr>
              <a:t>rgba</a:t>
            </a:r>
            <a:r>
              <a:rPr lang="en-US" altLang="ko-KR" sz="1200" dirty="0">
                <a:solidFill>
                  <a:srgbClr val="FF0000"/>
                </a:solidFill>
              </a:rPr>
              <a:t>(0,0,0,0.5); /* </a:t>
            </a:r>
            <a:r>
              <a:rPr lang="ko-KR" altLang="ko-KR" sz="1200" dirty="0">
                <a:solidFill>
                  <a:srgbClr val="FF0000"/>
                </a:solidFill>
              </a:rPr>
              <a:t>대신</a:t>
            </a:r>
            <a:r>
              <a:rPr lang="en-US" altLang="ko-KR" sz="1200" dirty="0">
                <a:solidFill>
                  <a:srgbClr val="FF0000"/>
                </a:solidFill>
              </a:rPr>
              <a:t> text-shadow</a:t>
            </a:r>
            <a:r>
              <a:rPr lang="ko-KR" altLang="ko-KR" sz="1200" dirty="0">
                <a:solidFill>
                  <a:srgbClr val="FF0000"/>
                </a:solidFill>
              </a:rPr>
              <a:t>를 이용해 마치 글자가 희미</a:t>
            </a:r>
            <a:r>
              <a:rPr lang="en-US" altLang="ko-KR" sz="1200" dirty="0">
                <a:solidFill>
                  <a:srgbClr val="FF0000"/>
                </a:solidFill>
              </a:rPr>
              <a:t>(blur)</a:t>
            </a:r>
            <a:r>
              <a:rPr lang="ko-KR" altLang="ko-KR" sz="1200" dirty="0">
                <a:solidFill>
                  <a:srgbClr val="FF0000"/>
                </a:solidFill>
              </a:rPr>
              <a:t>해지는 효과를 줌</a:t>
            </a:r>
            <a:r>
              <a:rPr lang="en-US" altLang="ko-KR" sz="1200" dirty="0">
                <a:solidFill>
                  <a:srgbClr val="FF0000"/>
                </a:solidFill>
              </a:rPr>
              <a:t> */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}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aside </a:t>
            </a:r>
            <a:r>
              <a:rPr lang="en-US" altLang="ko-KR" sz="1200" dirty="0" err="1">
                <a:solidFill>
                  <a:srgbClr val="FF0000"/>
                </a:solidFill>
              </a:rPr>
              <a:t>ul</a:t>
            </a:r>
            <a:r>
              <a:rPr lang="en-US" altLang="ko-KR" sz="1200" dirty="0">
                <a:solidFill>
                  <a:srgbClr val="FF0000"/>
                </a:solidFill>
              </a:rPr>
              <a:t> li a:hover { /* </a:t>
            </a:r>
            <a:r>
              <a:rPr lang="ko-KR" altLang="ko-KR" sz="1200" dirty="0">
                <a:solidFill>
                  <a:srgbClr val="FF0000"/>
                </a:solidFill>
              </a:rPr>
              <a:t>링크 부분에 마우스 오버 시 설정</a:t>
            </a:r>
            <a:r>
              <a:rPr lang="en-US" altLang="ko-KR" sz="1200" dirty="0">
                <a:solidFill>
                  <a:srgbClr val="FF0000"/>
                </a:solidFill>
              </a:rPr>
              <a:t> */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text-shadow: 1px </a:t>
            </a:r>
            <a:r>
              <a:rPr lang="en-US" altLang="ko-KR" sz="1200" dirty="0" err="1">
                <a:solidFill>
                  <a:srgbClr val="FF0000"/>
                </a:solidFill>
              </a:rPr>
              <a:t>1px</a:t>
            </a:r>
            <a:r>
              <a:rPr lang="en-US" altLang="ko-KR" sz="1200" dirty="0">
                <a:solidFill>
                  <a:srgbClr val="FF0000"/>
                </a:solidFill>
              </a:rPr>
              <a:t> 10px </a:t>
            </a:r>
            <a:r>
              <a:rPr lang="en-US" altLang="ko-KR" sz="1200" dirty="0" err="1">
                <a:solidFill>
                  <a:srgbClr val="FF0000"/>
                </a:solidFill>
              </a:rPr>
              <a:t>rgba</a:t>
            </a:r>
            <a:r>
              <a:rPr lang="en-US" altLang="ko-KR" sz="1200" dirty="0">
                <a:solidFill>
                  <a:srgbClr val="FF0000"/>
                </a:solidFill>
              </a:rPr>
              <a:t>(0,0,0,0.3); /* </a:t>
            </a:r>
            <a:r>
              <a:rPr lang="ko-KR" altLang="ko-KR" sz="1200" dirty="0">
                <a:solidFill>
                  <a:srgbClr val="FF0000"/>
                </a:solidFill>
              </a:rPr>
              <a:t>텍스트에 그림자 효과 약하게 적용</a:t>
            </a:r>
            <a:r>
              <a:rPr lang="en-US" altLang="ko-KR" sz="1200" dirty="0">
                <a:solidFill>
                  <a:srgbClr val="FF0000"/>
                </a:solidFill>
              </a:rPr>
              <a:t> */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color: #252525;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font-size: 1.4em; /* </a:t>
            </a:r>
            <a:r>
              <a:rPr lang="ko-KR" altLang="ko-KR" sz="1200" dirty="0">
                <a:solidFill>
                  <a:srgbClr val="FF0000"/>
                </a:solidFill>
              </a:rPr>
              <a:t>글씨 크기를 크게 해줌</a:t>
            </a:r>
            <a:r>
              <a:rPr lang="en-US" altLang="ko-KR" sz="1200" dirty="0">
                <a:solidFill>
                  <a:srgbClr val="FF0000"/>
                </a:solidFill>
              </a:rPr>
              <a:t> */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}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9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836712"/>
            <a:ext cx="8712968" cy="2636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실제 작동하는 샘플은 </a:t>
            </a:r>
            <a:r>
              <a:rPr lang="en-US" altLang="ko-KR" sz="1400" u="sng" dirty="0">
                <a:hlinkClick r:id="rId2"/>
              </a:rPr>
              <a:t>http://localhost/yngsite/company06.php</a:t>
            </a:r>
            <a:r>
              <a:rPr lang="en-US" altLang="ko-KR" sz="1400" dirty="0"/>
              <a:t> </a:t>
            </a:r>
            <a:r>
              <a:rPr lang="ko-KR" altLang="ko-KR" sz="1400" dirty="0"/>
              <a:t>에서 확인 가능합니다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지금까지 설명한</a:t>
            </a:r>
            <a:r>
              <a:rPr lang="en-US" altLang="ko-KR" sz="1400" dirty="0"/>
              <a:t> CSS </a:t>
            </a:r>
            <a:r>
              <a:rPr lang="ko-KR" altLang="ko-KR" sz="1400" dirty="0"/>
              <a:t>코드를 응용하면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jQuery</a:t>
            </a:r>
            <a:r>
              <a:rPr lang="en-US" altLang="ko-KR" sz="1400" dirty="0"/>
              <a:t> </a:t>
            </a:r>
            <a:r>
              <a:rPr lang="ko-KR" altLang="ko-KR" sz="1400" dirty="0"/>
              <a:t>또는 플래시를 전혀 이용하지 않더라도</a:t>
            </a:r>
            <a:r>
              <a:rPr lang="en-US" altLang="ko-KR" sz="1400" dirty="0"/>
              <a:t>, </a:t>
            </a:r>
            <a:r>
              <a:rPr lang="ko-KR" altLang="ko-KR" sz="1400" dirty="0"/>
              <a:t>다양한 메뉴 애니메이션을 제작할 수 있습니다</a:t>
            </a:r>
            <a:r>
              <a:rPr lang="en-US" altLang="ko-KR" sz="1400" dirty="0"/>
              <a:t>. 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지금까지 간단하게 회사소개의</a:t>
            </a:r>
            <a:r>
              <a:rPr lang="en-US" altLang="ko-KR" sz="1400" dirty="0"/>
              <a:t> CEO </a:t>
            </a:r>
            <a:r>
              <a:rPr lang="ko-KR" altLang="ko-KR" sz="1400" dirty="0"/>
              <a:t>인사말 페이지를 만들었습니다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이제는 만들어진 페이지를 기반으로 페이지를 </a:t>
            </a:r>
            <a:r>
              <a:rPr lang="ko-KR" altLang="ko-KR" sz="1400" dirty="0" err="1"/>
              <a:t>모듈별로</a:t>
            </a:r>
            <a:r>
              <a:rPr lang="ko-KR" altLang="ko-KR" sz="1400" dirty="0"/>
              <a:t> 분리하는 작업을 하도록 하겠습니다</a:t>
            </a:r>
            <a:r>
              <a:rPr lang="en-US" altLang="ko-KR" sz="1400" dirty="0"/>
              <a:t>. </a:t>
            </a:r>
            <a:r>
              <a:rPr lang="ko-KR" altLang="ko-KR" sz="1400" dirty="0" err="1"/>
              <a:t>모듈별로</a:t>
            </a:r>
            <a:r>
              <a:rPr lang="ko-KR" altLang="ko-KR" sz="1400" dirty="0"/>
              <a:t> 페이지를 분리하는 이유는 각 페이지에서 반복되는 부분은 따로 관리해 줌으로써</a:t>
            </a:r>
            <a:r>
              <a:rPr lang="en-US" altLang="ko-KR" sz="1400" dirty="0"/>
              <a:t>, </a:t>
            </a:r>
            <a:r>
              <a:rPr lang="ko-KR" altLang="ko-KR" sz="1400" dirty="0"/>
              <a:t>사이트의 유지 보수 및 관리 시 매우 빠른 시간 내에 작업을 끝낼 수 있기 때문입니다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51520" y="3356992"/>
            <a:ext cx="6768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 HTML </a:t>
            </a:r>
            <a:r>
              <a:rPr lang="ko-KR" altLang="ko-KR" b="1" dirty="0"/>
              <a:t>파일 </a:t>
            </a:r>
            <a:r>
              <a:rPr lang="ko-KR" altLang="ko-KR" b="1" dirty="0" err="1"/>
              <a:t>모듈별</a:t>
            </a:r>
            <a:r>
              <a:rPr lang="ko-KR" altLang="ko-KR" b="1" dirty="0"/>
              <a:t> 분리 및 제품소개 페이지 개발 </a:t>
            </a:r>
            <a:endParaRPr lang="ko-KR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861048"/>
            <a:ext cx="8640960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지금부터는 만들어진 </a:t>
            </a:r>
            <a:r>
              <a:rPr lang="en-US" altLang="ko-KR" sz="1400" dirty="0"/>
              <a:t>company06.php </a:t>
            </a:r>
            <a:r>
              <a:rPr lang="ko-KR" altLang="ko-KR" sz="1400" dirty="0"/>
              <a:t>파일을 기반으로 사이트의 구성 요소에 따라 분리 작업을 해 보겠습니다</a:t>
            </a:r>
            <a:r>
              <a:rPr lang="en-US" altLang="ko-KR" sz="1400" dirty="0"/>
              <a:t>. 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15-16]</a:t>
            </a:r>
            <a:r>
              <a:rPr lang="ko-KR" altLang="ko-KR" sz="1400" dirty="0"/>
              <a:t>을 보면</a:t>
            </a:r>
            <a:r>
              <a:rPr lang="en-US" altLang="ko-KR" sz="1400" dirty="0"/>
              <a:t>, “CEO </a:t>
            </a:r>
            <a:r>
              <a:rPr lang="ko-KR" altLang="ko-KR" sz="1400" dirty="0"/>
              <a:t>인사말</a:t>
            </a:r>
            <a:r>
              <a:rPr lang="en-US" altLang="ko-KR" sz="1400" dirty="0"/>
              <a:t>” </a:t>
            </a:r>
            <a:r>
              <a:rPr lang="ko-KR" altLang="ko-KR" sz="1400" dirty="0"/>
              <a:t>페이지를 총</a:t>
            </a:r>
            <a:r>
              <a:rPr lang="en-US" altLang="ko-KR" sz="1400" dirty="0"/>
              <a:t> 4</a:t>
            </a:r>
            <a:r>
              <a:rPr lang="ko-KR" altLang="ko-KR" sz="1400" dirty="0"/>
              <a:t>개의 파일로 분리하기 위해 각 파트 별로 구성한 화면을 볼 수 있습니다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여기서</a:t>
            </a:r>
            <a:r>
              <a:rPr lang="en-US" altLang="ko-KR" sz="1400" dirty="0"/>
              <a:t> </a:t>
            </a:r>
            <a:r>
              <a:rPr lang="en-US" altLang="ko-KR" sz="1400" dirty="0" err="1"/>
              <a:t>header.php</a:t>
            </a:r>
            <a:r>
              <a:rPr lang="en-US" altLang="ko-KR" sz="1400" dirty="0"/>
              <a:t> </a:t>
            </a:r>
            <a:r>
              <a:rPr lang="ko-KR" altLang="ko-KR" sz="1400" dirty="0"/>
              <a:t>파일은 </a:t>
            </a:r>
            <a:r>
              <a:rPr lang="en-US" altLang="ko-KR" sz="1400" dirty="0"/>
              <a:t>&lt;!</a:t>
            </a:r>
            <a:r>
              <a:rPr lang="en-US" altLang="ko-KR" sz="1400" dirty="0" err="1"/>
              <a:t>doctype</a:t>
            </a:r>
            <a:r>
              <a:rPr lang="en-US" altLang="ko-KR" sz="1400" dirty="0"/>
              <a:t> html&gt; </a:t>
            </a:r>
            <a:r>
              <a:rPr lang="ko-KR" altLang="ko-KR" sz="1400" dirty="0"/>
              <a:t>에서부터 시작하여 </a:t>
            </a:r>
            <a:r>
              <a:rPr lang="en-US" altLang="ko-KR" sz="1400" dirty="0"/>
              <a:t>&lt;/header&gt; </a:t>
            </a:r>
            <a:r>
              <a:rPr lang="ko-KR" altLang="ko-KR" sz="1400" dirty="0"/>
              <a:t>까지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sidebar_company.php</a:t>
            </a:r>
            <a:r>
              <a:rPr lang="en-US" altLang="ko-KR" sz="1400" dirty="0"/>
              <a:t> </a:t>
            </a:r>
            <a:r>
              <a:rPr lang="ko-KR" altLang="ko-KR" sz="1400" dirty="0"/>
              <a:t>파일은 </a:t>
            </a:r>
            <a:r>
              <a:rPr lang="en-US" altLang="ko-KR" sz="1400" dirty="0"/>
              <a:t>&lt;aside&gt; </a:t>
            </a:r>
            <a:r>
              <a:rPr lang="ko-KR" altLang="ko-KR" sz="1400" dirty="0"/>
              <a:t>부터 시작하여 </a:t>
            </a:r>
            <a:r>
              <a:rPr lang="en-US" altLang="ko-KR" sz="1400" dirty="0"/>
              <a:t>&lt;/aside&gt;</a:t>
            </a:r>
            <a:r>
              <a:rPr lang="ko-KR" altLang="ko-KR" sz="1400" dirty="0"/>
              <a:t>까지 구성되어 있으며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footer.php</a:t>
            </a:r>
            <a:r>
              <a:rPr lang="en-US" altLang="ko-KR" sz="1400" dirty="0"/>
              <a:t> </a:t>
            </a:r>
            <a:r>
              <a:rPr lang="ko-KR" altLang="ko-KR" sz="1400" dirty="0"/>
              <a:t>파일은 </a:t>
            </a:r>
            <a:r>
              <a:rPr lang="en-US" altLang="ko-KR" sz="1400" dirty="0"/>
              <a:t>&lt;div class="clear"&gt;&lt;/div&gt; &lt;footer&gt; </a:t>
            </a:r>
            <a:r>
              <a:rPr lang="ko-KR" altLang="ko-KR" sz="1400" dirty="0"/>
              <a:t>부터 시작하여 </a:t>
            </a:r>
            <a:r>
              <a:rPr lang="en-US" altLang="ko-KR" sz="1400" dirty="0"/>
              <a:t>&lt;/body&gt;&lt;/html&gt; </a:t>
            </a:r>
            <a:r>
              <a:rPr lang="ko-KR" altLang="ko-KR" sz="1400" dirty="0"/>
              <a:t>까지의 코드입니다</a:t>
            </a:r>
            <a:r>
              <a:rPr lang="en-US" altLang="ko-KR" sz="1400" dirty="0"/>
              <a:t>. </a:t>
            </a:r>
            <a:r>
              <a:rPr lang="ko-KR" altLang="ko-KR" sz="1400" dirty="0"/>
              <a:t>이렇게 분리된 각 파일들을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company.php</a:t>
            </a:r>
            <a:r>
              <a:rPr lang="en-US" altLang="ko-KR" sz="1400" dirty="0"/>
              <a:t> </a:t>
            </a:r>
            <a:r>
              <a:rPr lang="ko-KR" altLang="ko-KR" sz="1400" dirty="0"/>
              <a:t>파일에서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php</a:t>
            </a:r>
            <a:r>
              <a:rPr lang="en-US" altLang="ko-KR" sz="1400" dirty="0"/>
              <a:t> include </a:t>
            </a:r>
            <a:r>
              <a:rPr lang="ko-KR" altLang="ko-KR" sz="1400" dirty="0"/>
              <a:t>문을 이용해서 합치게 되는 것입니다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68365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그림 30" descr="SNAGHTML1ae3d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18" y="332656"/>
            <a:ext cx="573405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31"/>
          <p:cNvSpPr>
            <a:spLocks noChangeArrowheads="1"/>
          </p:cNvSpPr>
          <p:nvPr/>
        </p:nvSpPr>
        <p:spPr bwMode="auto">
          <a:xfrm>
            <a:off x="559668" y="681906"/>
            <a:ext cx="5362575" cy="7143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직사각형 32"/>
          <p:cNvSpPr>
            <a:spLocks noChangeArrowheads="1"/>
          </p:cNvSpPr>
          <p:nvPr/>
        </p:nvSpPr>
        <p:spPr bwMode="auto">
          <a:xfrm>
            <a:off x="559668" y="2320206"/>
            <a:ext cx="1066800" cy="13335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3"/>
          <p:cNvSpPr>
            <a:spLocks noChangeArrowheads="1"/>
          </p:cNvSpPr>
          <p:nvPr/>
        </p:nvSpPr>
        <p:spPr bwMode="auto">
          <a:xfrm>
            <a:off x="559668" y="5234856"/>
            <a:ext cx="5362575" cy="7810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 Box 34"/>
          <p:cNvSpPr txBox="1">
            <a:spLocks noChangeArrowheads="1"/>
          </p:cNvSpPr>
          <p:nvPr/>
        </p:nvSpPr>
        <p:spPr bwMode="auto">
          <a:xfrm>
            <a:off x="4836393" y="332656"/>
            <a:ext cx="1085850" cy="323850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header.php</a:t>
            </a:r>
            <a:endParaRPr kumimoji="1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" name="Text Box 35"/>
          <p:cNvSpPr txBox="1">
            <a:spLocks noChangeArrowheads="1"/>
          </p:cNvSpPr>
          <p:nvPr/>
        </p:nvSpPr>
        <p:spPr bwMode="auto">
          <a:xfrm>
            <a:off x="64368" y="3567981"/>
            <a:ext cx="1562100" cy="323850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sidebar_company.php</a:t>
            </a:r>
            <a:endParaRPr kumimoji="1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Text Box 36"/>
          <p:cNvSpPr txBox="1">
            <a:spLocks noChangeArrowheads="1"/>
          </p:cNvSpPr>
          <p:nvPr/>
        </p:nvSpPr>
        <p:spPr bwMode="auto">
          <a:xfrm>
            <a:off x="4998318" y="5111031"/>
            <a:ext cx="1085850" cy="285750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footer.php</a:t>
            </a:r>
            <a:endParaRPr kumimoji="1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35496" y="6207115"/>
            <a:ext cx="565212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[</a:t>
            </a:r>
            <a:r>
              <a:rPr kumimoji="1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그림 </a:t>
            </a: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15-16] </a:t>
            </a:r>
            <a:r>
              <a:rPr kumimoji="1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사이트 모듈 별 구성 파일 </a:t>
            </a: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72200" y="1268760"/>
            <a:ext cx="2448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[</a:t>
            </a:r>
            <a:r>
              <a:rPr lang="ko-KR" altLang="ko-KR" sz="1400" dirty="0"/>
              <a:t>코드 </a:t>
            </a:r>
            <a:r>
              <a:rPr lang="en-US" altLang="ko-KR" sz="1400" dirty="0"/>
              <a:t>15-3 </a:t>
            </a:r>
            <a:r>
              <a:rPr lang="ko-KR" altLang="en-US" sz="1400" dirty="0"/>
              <a:t>페이지 </a:t>
            </a:r>
            <a:r>
              <a:rPr lang="en-US" altLang="ko-KR" sz="1400" dirty="0"/>
              <a:t>432 </a:t>
            </a:r>
            <a:r>
              <a:rPr lang="ko-KR" altLang="en-US" sz="1400" dirty="0"/>
              <a:t>참조</a:t>
            </a:r>
            <a:r>
              <a:rPr lang="en-US" altLang="ko-KR" sz="1400" dirty="0"/>
              <a:t>]</a:t>
            </a:r>
            <a:r>
              <a:rPr lang="ko-KR" altLang="ko-KR" sz="1400" dirty="0"/>
              <a:t>과 같이 </a:t>
            </a:r>
            <a:r>
              <a:rPr lang="en-US" altLang="ko-KR" sz="1400" dirty="0"/>
              <a:t>company06.php </a:t>
            </a:r>
            <a:r>
              <a:rPr lang="ko-KR" altLang="ko-KR" sz="1400" dirty="0"/>
              <a:t>파일을 </a:t>
            </a:r>
            <a:r>
              <a:rPr lang="ko-KR" altLang="ko-KR" sz="1400" dirty="0" err="1"/>
              <a:t>모듈별로</a:t>
            </a:r>
            <a:r>
              <a:rPr lang="ko-KR" altLang="ko-KR" sz="1400" dirty="0"/>
              <a:t> 분리하여 에디터에서 </a:t>
            </a:r>
            <a:r>
              <a:rPr lang="en-US" altLang="ko-KR" sz="1400" dirty="0"/>
              <a:t>“</a:t>
            </a:r>
            <a:r>
              <a:rPr lang="ko-KR" altLang="ko-KR" sz="1400" dirty="0"/>
              <a:t>다른 이름으로 저장</a:t>
            </a:r>
            <a:r>
              <a:rPr lang="en-US" altLang="ko-KR" sz="1400" dirty="0"/>
              <a:t>”</a:t>
            </a:r>
            <a:r>
              <a:rPr lang="ko-KR" altLang="ko-KR" sz="1400" dirty="0"/>
              <a:t>을 선택하여 파일 이름을 </a:t>
            </a:r>
            <a:r>
              <a:rPr lang="en-US" altLang="ko-KR" sz="1400" dirty="0" err="1"/>
              <a:t>company.php</a:t>
            </a:r>
            <a:r>
              <a:rPr lang="ko-KR" altLang="ko-KR" sz="1400" dirty="0"/>
              <a:t>라고 저장합니다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59340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836712"/>
            <a:ext cx="8784976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HTML </a:t>
            </a:r>
            <a:r>
              <a:rPr lang="ko-KR" altLang="ko-KR" sz="1400" dirty="0"/>
              <a:t>코드가 단일 파일일 때와 비교해 보면 코드의 양이 대폭 축소된 것을 알 수 있습니다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이렇게 </a:t>
            </a:r>
            <a:r>
              <a:rPr lang="ko-KR" altLang="ko-KR" sz="1400" dirty="0" err="1"/>
              <a:t>모듈별로</a:t>
            </a:r>
            <a:r>
              <a:rPr lang="ko-KR" altLang="ko-KR" sz="1400" dirty="0"/>
              <a:t> 저장을 하면 새로운 파일을 만들 때도 편리하고</a:t>
            </a:r>
            <a:r>
              <a:rPr lang="en-US" altLang="ko-KR" sz="1400" dirty="0"/>
              <a:t>, </a:t>
            </a:r>
            <a:r>
              <a:rPr lang="ko-KR" altLang="ko-KR" sz="1400" dirty="0"/>
              <a:t>파일을 수정할 때도 아주 편리합니다</a:t>
            </a:r>
            <a:r>
              <a:rPr lang="en-US" altLang="ko-KR" sz="1400" dirty="0"/>
              <a:t>. </a:t>
            </a:r>
            <a:r>
              <a:rPr lang="ko-KR" altLang="ko-KR" sz="1400" dirty="0"/>
              <a:t>예를 들어 서브 메뉴의 메뉴 명이 변경되었거나</a:t>
            </a:r>
            <a:r>
              <a:rPr lang="en-US" altLang="ko-KR" sz="1400" dirty="0"/>
              <a:t>, </a:t>
            </a:r>
            <a:r>
              <a:rPr lang="ko-KR" altLang="ko-KR" sz="1400" dirty="0"/>
              <a:t>링크가 잘못 연결되었을 경우 단일 파일로 작업을 하게 되면 각 파일을 전부 열어서 해당 코드를 수정해야 하지만</a:t>
            </a:r>
            <a:r>
              <a:rPr lang="en-US" altLang="ko-KR" sz="1400" dirty="0"/>
              <a:t>, </a:t>
            </a:r>
            <a:r>
              <a:rPr lang="ko-KR" altLang="ko-KR" sz="1400" dirty="0"/>
              <a:t>이렇게 모듈 별로 구성하게 되면</a:t>
            </a:r>
            <a:r>
              <a:rPr lang="en-US" altLang="ko-KR" sz="1400" dirty="0"/>
              <a:t>, </a:t>
            </a:r>
            <a:r>
              <a:rPr lang="ko-KR" altLang="ko-KR" sz="1400" dirty="0"/>
              <a:t>서브 메뉴에 해당하는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sidebar_company.php</a:t>
            </a:r>
            <a:r>
              <a:rPr lang="en-US" altLang="ko-KR" sz="1400" dirty="0"/>
              <a:t> </a:t>
            </a:r>
            <a:r>
              <a:rPr lang="ko-KR" altLang="ko-KR" sz="1400" dirty="0"/>
              <a:t>파일만 수정하면 됩니다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여러분이 직접 </a:t>
            </a:r>
            <a:r>
              <a:rPr lang="en-US" altLang="ko-KR" sz="1400" dirty="0" err="1"/>
              <a:t>company.php</a:t>
            </a:r>
            <a:r>
              <a:rPr lang="ko-KR" altLang="ko-KR" sz="1400" dirty="0"/>
              <a:t>와 해당 모듈 파일들을 열어 보면</a:t>
            </a:r>
            <a:r>
              <a:rPr lang="en-US" altLang="ko-KR" sz="1400" dirty="0"/>
              <a:t>, </a:t>
            </a:r>
            <a:r>
              <a:rPr lang="ko-KR" altLang="ko-KR" sz="1400" dirty="0"/>
              <a:t>해당 모듈들에 대한 코드를 알 수 있습니다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 err="1"/>
              <a:t>모듈별로</a:t>
            </a:r>
            <a:r>
              <a:rPr lang="ko-KR" altLang="ko-KR" sz="1400" dirty="0"/>
              <a:t> 구별하는 것은 각 웹 프로그래밍 언어마다 약간의 차이가 있습니다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FF0000"/>
                </a:solidFill>
              </a:rPr>
              <a:t>php</a:t>
            </a:r>
            <a:r>
              <a:rPr lang="ko-KR" altLang="ko-KR" sz="1400" b="1" dirty="0">
                <a:solidFill>
                  <a:srgbClr val="FF0000"/>
                </a:solidFill>
              </a:rPr>
              <a:t>는 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&lt;?</a:t>
            </a:r>
            <a:r>
              <a:rPr lang="en-US" altLang="ko-KR" sz="1400" dirty="0" err="1">
                <a:solidFill>
                  <a:srgbClr val="FF0000"/>
                </a:solidFill>
              </a:rPr>
              <a:t>php</a:t>
            </a:r>
            <a:r>
              <a:rPr lang="en-US" altLang="ko-KR" sz="1400" dirty="0">
                <a:solidFill>
                  <a:srgbClr val="FF0000"/>
                </a:solidFill>
              </a:rPr>
              <a:t> include=”</a:t>
            </a:r>
            <a:r>
              <a:rPr lang="ko-KR" altLang="ko-KR" sz="1400" dirty="0">
                <a:solidFill>
                  <a:srgbClr val="FF0000"/>
                </a:solidFill>
              </a:rPr>
              <a:t>파일경로</a:t>
            </a:r>
            <a:r>
              <a:rPr lang="en-US" altLang="ko-KR" sz="1400" dirty="0">
                <a:solidFill>
                  <a:srgbClr val="FF0000"/>
                </a:solidFill>
              </a:rPr>
              <a:t>”; ?&gt; 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ASP</a:t>
            </a:r>
            <a:r>
              <a:rPr lang="ko-KR" altLang="ko-KR" sz="1400" b="1" dirty="0">
                <a:solidFill>
                  <a:srgbClr val="FF0000"/>
                </a:solidFill>
              </a:rPr>
              <a:t>는 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&lt;!--#include file="</a:t>
            </a:r>
            <a:r>
              <a:rPr lang="ko-KR" altLang="ko-KR" sz="1400" dirty="0">
                <a:solidFill>
                  <a:srgbClr val="FF0000"/>
                </a:solidFill>
              </a:rPr>
              <a:t>상대경로명</a:t>
            </a:r>
            <a:r>
              <a:rPr lang="en-US" altLang="ko-KR" sz="1400" dirty="0">
                <a:solidFill>
                  <a:srgbClr val="FF0000"/>
                </a:solidFill>
              </a:rPr>
              <a:t>"--&gt; </a:t>
            </a:r>
            <a:r>
              <a:rPr lang="ko-KR" altLang="ko-KR" sz="1400" dirty="0">
                <a:solidFill>
                  <a:srgbClr val="FF0000"/>
                </a:solidFill>
              </a:rPr>
              <a:t>또는</a:t>
            </a:r>
            <a:r>
              <a:rPr lang="en-US" altLang="ko-KR" sz="1400" dirty="0">
                <a:solidFill>
                  <a:srgbClr val="FF0000"/>
                </a:solidFill>
              </a:rPr>
              <a:t> &lt;!--#include virtual="</a:t>
            </a:r>
            <a:r>
              <a:rPr lang="ko-KR" altLang="ko-KR" sz="1400" dirty="0">
                <a:solidFill>
                  <a:srgbClr val="FF0000"/>
                </a:solidFill>
              </a:rPr>
              <a:t>절대경로명</a:t>
            </a:r>
            <a:r>
              <a:rPr lang="en-US" altLang="ko-KR" sz="1400" dirty="0">
                <a:solidFill>
                  <a:srgbClr val="FF0000"/>
                </a:solidFill>
              </a:rPr>
              <a:t>"--&gt;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JSP</a:t>
            </a:r>
            <a:r>
              <a:rPr lang="ko-KR" altLang="ko-KR" sz="1400" b="1" dirty="0">
                <a:solidFill>
                  <a:srgbClr val="FF0000"/>
                </a:solidFill>
              </a:rPr>
              <a:t>는 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&lt;%@</a:t>
            </a:r>
            <a:r>
              <a:rPr lang="en-US" altLang="ko-KR" sz="1400" dirty="0" err="1">
                <a:solidFill>
                  <a:srgbClr val="FF0000"/>
                </a:solidFill>
              </a:rPr>
              <a:t>inlcude</a:t>
            </a:r>
            <a:r>
              <a:rPr lang="en-US" altLang="ko-KR" sz="1400" dirty="0">
                <a:solidFill>
                  <a:srgbClr val="FF0000"/>
                </a:solidFill>
              </a:rPr>
              <a:t> file=”</a:t>
            </a:r>
            <a:r>
              <a:rPr lang="ko-KR" altLang="ko-KR" sz="1400" dirty="0">
                <a:solidFill>
                  <a:srgbClr val="FF0000"/>
                </a:solidFill>
              </a:rPr>
              <a:t>파일경로</a:t>
            </a:r>
            <a:r>
              <a:rPr lang="en-US" altLang="ko-KR" sz="1400" dirty="0">
                <a:solidFill>
                  <a:srgbClr val="FF0000"/>
                </a:solidFill>
              </a:rPr>
              <a:t>” %&gt; </a:t>
            </a:r>
            <a:r>
              <a:rPr lang="ko-KR" altLang="ko-KR" sz="1400" dirty="0">
                <a:solidFill>
                  <a:srgbClr val="FF0000"/>
                </a:solidFill>
              </a:rPr>
              <a:t>또는 </a:t>
            </a:r>
            <a:r>
              <a:rPr lang="en-US" altLang="ko-KR" sz="1400" dirty="0">
                <a:solidFill>
                  <a:srgbClr val="FF0000"/>
                </a:solidFill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</a:rPr>
              <a:t>jsp:include</a:t>
            </a:r>
            <a:r>
              <a:rPr lang="en-US" altLang="ko-KR" sz="1400" dirty="0">
                <a:solidFill>
                  <a:srgbClr val="FF0000"/>
                </a:solidFill>
              </a:rPr>
              <a:t> page=”</a:t>
            </a:r>
            <a:r>
              <a:rPr lang="ko-KR" altLang="ko-KR" sz="1400" dirty="0">
                <a:solidFill>
                  <a:srgbClr val="FF0000"/>
                </a:solidFill>
              </a:rPr>
              <a:t>파일경로</a:t>
            </a:r>
            <a:r>
              <a:rPr lang="en-US" altLang="ko-KR" sz="1400" dirty="0">
                <a:solidFill>
                  <a:srgbClr val="FF0000"/>
                </a:solidFill>
              </a:rPr>
              <a:t>“ flush="false"/&gt; &lt;/</a:t>
            </a:r>
            <a:r>
              <a:rPr lang="en-US" altLang="ko-KR" sz="1400" dirty="0" err="1">
                <a:solidFill>
                  <a:srgbClr val="FF0000"/>
                </a:solidFill>
              </a:rPr>
              <a:t>jsp:include</a:t>
            </a:r>
            <a:r>
              <a:rPr lang="en-US" altLang="ko-KR" sz="1400" dirty="0">
                <a:solidFill>
                  <a:srgbClr val="FF0000"/>
                </a:solidFill>
              </a:rPr>
              <a:t>&gt; 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/>
              <a:t>이런 방식의 모듈화는 워드프레스와</a:t>
            </a:r>
            <a:r>
              <a:rPr lang="en-US" altLang="ko-KR" sz="1400" dirty="0"/>
              <a:t> </a:t>
            </a:r>
            <a:r>
              <a:rPr lang="en-US" altLang="ko-KR" sz="1400" dirty="0" err="1"/>
              <a:t>Joomla</a:t>
            </a:r>
            <a:r>
              <a:rPr lang="ko-KR" altLang="ko-KR" sz="1400" dirty="0"/>
              <a:t>와 같은</a:t>
            </a:r>
            <a:r>
              <a:rPr lang="en-US" altLang="ko-KR" sz="1400" dirty="0"/>
              <a:t> CMS(Content Management System)</a:t>
            </a:r>
            <a:r>
              <a:rPr lang="ko-KR" altLang="ko-KR" sz="1400" dirty="0"/>
              <a:t>와 여러 응용 솔루션에서 많이 사용됩니다</a:t>
            </a:r>
            <a:r>
              <a:rPr lang="en-US" altLang="ko-KR" sz="1400" dirty="0"/>
              <a:t>. </a:t>
            </a:r>
            <a:r>
              <a:rPr lang="ko-KR" altLang="ko-KR" sz="1400" dirty="0"/>
              <a:t>따라서 웹사이트를 제작할 때 이런 모듈화 작업이 어떻게 이루어지는가에 대한 이해는 반드시 필요하다고 할 수 있습니다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83216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836712"/>
            <a:ext cx="8928992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이제 분리된 모듈을 기반으로 제품 정보 페이지를 만들어 보겠습니다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먼저 </a:t>
            </a:r>
            <a:r>
              <a:rPr lang="en-US" altLang="ko-KR" sz="1400" dirty="0" err="1"/>
              <a:t>company.php</a:t>
            </a:r>
            <a:r>
              <a:rPr lang="en-US" altLang="ko-KR" sz="1400" dirty="0"/>
              <a:t> </a:t>
            </a:r>
            <a:r>
              <a:rPr lang="ko-KR" altLang="ko-KR" sz="1400" dirty="0"/>
              <a:t>파일을 다른 이름으로 저장하여 </a:t>
            </a:r>
            <a:r>
              <a:rPr lang="en-US" altLang="ko-KR" sz="1400" dirty="0" err="1"/>
              <a:t>product.php</a:t>
            </a:r>
            <a:r>
              <a:rPr lang="en-US" altLang="ko-KR" sz="1400" dirty="0"/>
              <a:t> </a:t>
            </a:r>
            <a:r>
              <a:rPr lang="ko-KR" altLang="ko-KR" sz="1400" dirty="0"/>
              <a:t>파일로 저장합니다</a:t>
            </a:r>
            <a:r>
              <a:rPr lang="en-US" altLang="ko-KR" sz="1400" dirty="0"/>
              <a:t>. </a:t>
            </a:r>
            <a:r>
              <a:rPr lang="ko-KR" altLang="ko-KR" sz="1400" dirty="0"/>
              <a:t>이제 </a:t>
            </a:r>
            <a:r>
              <a:rPr lang="en-US" altLang="ko-KR" sz="1400" dirty="0" err="1"/>
              <a:t>product.php</a:t>
            </a:r>
            <a:r>
              <a:rPr lang="en-US" altLang="ko-KR" sz="1400" dirty="0"/>
              <a:t> </a:t>
            </a:r>
            <a:r>
              <a:rPr lang="ko-KR" altLang="ko-KR" sz="1400" dirty="0"/>
              <a:t>파일을 에디터에서 연 후 다음과 같이 제목을 제외하곤 전부 삭제합니다</a:t>
            </a:r>
            <a:r>
              <a:rPr lang="en-US" altLang="ko-KR" sz="1400" dirty="0"/>
              <a:t>. </a:t>
            </a:r>
            <a:r>
              <a:rPr lang="ko-KR" altLang="ko-KR" sz="1400" dirty="0"/>
              <a:t>또한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sidebar_company.php</a:t>
            </a:r>
            <a:r>
              <a:rPr lang="en-US" altLang="ko-KR" sz="1400" dirty="0"/>
              <a:t> </a:t>
            </a:r>
            <a:r>
              <a:rPr lang="ko-KR" altLang="ko-KR" sz="1400" dirty="0"/>
              <a:t>파일 또한 </a:t>
            </a:r>
            <a:r>
              <a:rPr lang="en-US" altLang="ko-KR" sz="1400" dirty="0" err="1"/>
              <a:t>sidebar_product.php</a:t>
            </a:r>
            <a:r>
              <a:rPr lang="ko-KR" altLang="ko-KR" sz="1400" dirty="0"/>
              <a:t>라고 이름을 변경한 후 해당 텍스트를 수정합니다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2276286"/>
            <a:ext cx="8784976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[</a:t>
            </a:r>
            <a:r>
              <a:rPr lang="ko-KR" altLang="ko-KR" sz="1400" dirty="0"/>
              <a:t>코드 </a:t>
            </a:r>
            <a:r>
              <a:rPr lang="en-US" altLang="ko-KR" sz="1400" dirty="0"/>
              <a:t>15-4]</a:t>
            </a:r>
            <a:r>
              <a:rPr lang="ko-KR" altLang="ko-KR" sz="1400" dirty="0"/>
              <a:t>를 보면 이전 </a:t>
            </a:r>
            <a:r>
              <a:rPr lang="en-US" altLang="ko-KR" sz="1400" dirty="0" err="1"/>
              <a:t>company.php</a:t>
            </a:r>
            <a:r>
              <a:rPr lang="en-US" altLang="ko-KR" sz="1400" dirty="0"/>
              <a:t> </a:t>
            </a:r>
            <a:r>
              <a:rPr lang="ko-KR" altLang="ko-KR" sz="1400" dirty="0"/>
              <a:t>파일에서 사용하던 코드는 제거하고 새롭게 코드를 구성한 것을 보실 수 있습니다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이전에</a:t>
            </a:r>
            <a:r>
              <a:rPr lang="en-US" altLang="ko-KR" sz="1400" dirty="0"/>
              <a:t> company </a:t>
            </a:r>
            <a:r>
              <a:rPr lang="ko-KR" altLang="ko-KR" sz="1400" dirty="0"/>
              <a:t>부분에</a:t>
            </a:r>
            <a:r>
              <a:rPr lang="en-US" altLang="ko-KR" sz="1400" dirty="0"/>
              <a:t> #company</a:t>
            </a:r>
            <a:r>
              <a:rPr lang="ko-KR" altLang="ko-KR" sz="1400" dirty="0"/>
              <a:t>라는 아이디 </a:t>
            </a:r>
            <a:r>
              <a:rPr lang="ko-KR" altLang="ko-KR" sz="1400" dirty="0" err="1"/>
              <a:t>선택자를</a:t>
            </a:r>
            <a:r>
              <a:rPr lang="ko-KR" altLang="ko-KR" sz="1400" dirty="0"/>
              <a:t> 적용했는데</a:t>
            </a:r>
            <a:r>
              <a:rPr lang="en-US" altLang="ko-KR" sz="1400" dirty="0"/>
              <a:t>, </a:t>
            </a:r>
            <a:r>
              <a:rPr lang="ko-KR" altLang="ko-KR" sz="1400" dirty="0"/>
              <a:t>여기는</a:t>
            </a:r>
            <a:r>
              <a:rPr lang="en-US" altLang="ko-KR" sz="1400" dirty="0"/>
              <a:t> product</a:t>
            </a:r>
            <a:r>
              <a:rPr lang="ko-KR" altLang="ko-KR" sz="1400" dirty="0"/>
              <a:t>라는 아이디 </a:t>
            </a:r>
            <a:r>
              <a:rPr lang="ko-KR" altLang="ko-KR" sz="1400" dirty="0" err="1"/>
              <a:t>선택자를</a:t>
            </a:r>
            <a:r>
              <a:rPr lang="ko-KR" altLang="ko-KR" sz="1400" dirty="0"/>
              <a:t> 적용했습니다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해당 아이디 선택자가 하는 역할은 해당 부분에 배경 이미지를 설정하는 데 있습니다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따라서</a:t>
            </a:r>
            <a:r>
              <a:rPr lang="en-US" altLang="ko-KR" sz="1400" dirty="0"/>
              <a:t> CSS </a:t>
            </a:r>
            <a:r>
              <a:rPr lang="ko-KR" altLang="ko-KR" sz="1400" dirty="0"/>
              <a:t>파일에도 해당 속성을 적용합니다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ko-KR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h1#company {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height: 143px;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background: </a:t>
            </a:r>
            <a:r>
              <a:rPr lang="en-US" altLang="ko-KR" sz="1200" dirty="0" err="1">
                <a:solidFill>
                  <a:srgbClr val="FF0000"/>
                </a:solidFill>
              </a:rPr>
              <a:t>url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</a:rPr>
              <a:t>imgs</a:t>
            </a:r>
            <a:r>
              <a:rPr lang="en-US" altLang="ko-KR" sz="1200" dirty="0">
                <a:solidFill>
                  <a:srgbClr val="FF0000"/>
                </a:solidFill>
              </a:rPr>
              <a:t>/h1back1.jpg) no-repeat;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}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h1#product {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height: 143px;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background: </a:t>
            </a:r>
            <a:r>
              <a:rPr lang="en-US" altLang="ko-KR" sz="1200" dirty="0" err="1">
                <a:solidFill>
                  <a:srgbClr val="FF0000"/>
                </a:solidFill>
              </a:rPr>
              <a:t>url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</a:rPr>
              <a:t>imgs</a:t>
            </a:r>
            <a:r>
              <a:rPr lang="en-US" altLang="ko-KR" sz="1200" dirty="0">
                <a:solidFill>
                  <a:srgbClr val="FF0000"/>
                </a:solidFill>
              </a:rPr>
              <a:t>/h1back2.jpg) no-repeat;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}</a:t>
            </a:r>
            <a:endParaRPr lang="ko-KR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801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836712"/>
            <a:ext cx="8784976" cy="563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이전</a:t>
            </a:r>
            <a:r>
              <a:rPr lang="en-US" altLang="ko-KR" sz="1400" dirty="0"/>
              <a:t> CSS </a:t>
            </a:r>
            <a:r>
              <a:rPr lang="ko-KR" altLang="ko-KR" sz="1400" dirty="0"/>
              <a:t>파일에서는</a:t>
            </a:r>
            <a:r>
              <a:rPr lang="en-US" altLang="ko-KR" sz="1400" dirty="0"/>
              <a:t> h1</a:t>
            </a:r>
            <a:r>
              <a:rPr lang="ko-KR" altLang="ko-KR" sz="1400" dirty="0"/>
              <a:t>에 있는</a:t>
            </a:r>
            <a:r>
              <a:rPr lang="en-US" altLang="ko-KR" sz="1400" dirty="0"/>
              <a:t> div </a:t>
            </a:r>
            <a:r>
              <a:rPr lang="ko-KR" altLang="ko-KR" sz="1400" dirty="0"/>
              <a:t>부분에 속성을 적용하기 위해 다음과 같이 </a:t>
            </a:r>
            <a:r>
              <a:rPr lang="ko-KR" altLang="ko-KR" sz="1400" dirty="0" err="1"/>
              <a:t>선택자를</a:t>
            </a:r>
            <a:r>
              <a:rPr lang="ko-KR" altLang="ko-KR" sz="1400" dirty="0"/>
              <a:t> 설정했었습니다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h1#company div {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font-size: 65px;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font-family: 'Droid Sans', sans-serif;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… </a:t>
            </a:r>
            <a:r>
              <a:rPr lang="ko-KR" altLang="ko-KR" sz="1200" dirty="0">
                <a:solidFill>
                  <a:srgbClr val="FF0000"/>
                </a:solidFill>
              </a:rPr>
              <a:t>중략</a:t>
            </a:r>
            <a:r>
              <a:rPr lang="en-US" altLang="ko-KR" sz="1200" dirty="0">
                <a:solidFill>
                  <a:srgbClr val="FF0000"/>
                </a:solidFill>
              </a:rPr>
              <a:t>…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/>
              <a:t>하지만 이렇게 설정을 하게 되면 해당 아이디 선택자가 추가될 때마다</a:t>
            </a:r>
            <a:r>
              <a:rPr lang="en-US" altLang="ko-KR" sz="1400" dirty="0"/>
              <a:t>, </a:t>
            </a:r>
            <a:r>
              <a:rPr lang="ko-KR" altLang="ko-KR" sz="1400" dirty="0"/>
              <a:t>다음과 같이 그룹 </a:t>
            </a:r>
            <a:r>
              <a:rPr lang="ko-KR" altLang="ko-KR" sz="1400" dirty="0" err="1"/>
              <a:t>선택자를</a:t>
            </a:r>
            <a:r>
              <a:rPr lang="ko-KR" altLang="ko-KR" sz="1400" dirty="0"/>
              <a:t> 이용해서 처리해야 합니다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h1#company div, h1#product div {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font-size: 65px;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font-family: 'Droid Sans', sans-serif;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… </a:t>
            </a:r>
            <a:r>
              <a:rPr lang="ko-KR" altLang="ko-KR" sz="1200" dirty="0">
                <a:solidFill>
                  <a:srgbClr val="FF0000"/>
                </a:solidFill>
              </a:rPr>
              <a:t>중략</a:t>
            </a:r>
            <a:r>
              <a:rPr lang="en-US" altLang="ko-KR" sz="1200" dirty="0">
                <a:solidFill>
                  <a:srgbClr val="FF0000"/>
                </a:solidFill>
              </a:rPr>
              <a:t>…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/>
              <a:t>이럴 경우에는 다음과 같이</a:t>
            </a:r>
            <a:r>
              <a:rPr lang="en-US" altLang="ko-KR" sz="1400" dirty="0"/>
              <a:t> h1 div </a:t>
            </a:r>
            <a:r>
              <a:rPr lang="ko-KR" altLang="ko-KR" sz="1400" dirty="0"/>
              <a:t>하나만 사용해도 무방합니다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h1 div {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font-size: 65px;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font-family: 'Droid Sans', sans-serif;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… </a:t>
            </a:r>
            <a:r>
              <a:rPr lang="ko-KR" altLang="ko-KR" sz="1200" dirty="0">
                <a:solidFill>
                  <a:srgbClr val="FF0000"/>
                </a:solidFill>
              </a:rPr>
              <a:t>중략</a:t>
            </a:r>
            <a:r>
              <a:rPr lang="en-US" altLang="ko-KR" sz="1200" dirty="0">
                <a:solidFill>
                  <a:srgbClr val="FF0000"/>
                </a:solidFill>
              </a:rPr>
              <a:t>…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/>
              <a:t>이렇게 사용해도 되는 이유는</a:t>
            </a:r>
            <a:r>
              <a:rPr lang="en-US" altLang="ko-KR" sz="1400" dirty="0"/>
              <a:t> CSS</a:t>
            </a:r>
            <a:r>
              <a:rPr lang="ko-KR" altLang="ko-KR" sz="1400" dirty="0"/>
              <a:t>의 속성 때문입니다</a:t>
            </a:r>
            <a:r>
              <a:rPr lang="en-US" altLang="ko-KR" sz="1400" dirty="0"/>
              <a:t>. </a:t>
            </a:r>
            <a:r>
              <a:rPr lang="ko-KR" altLang="ko-KR" sz="1400" dirty="0"/>
              <a:t>즉</a:t>
            </a:r>
            <a:r>
              <a:rPr lang="en-US" altLang="ko-KR" sz="1400" dirty="0"/>
              <a:t> h1#company div </a:t>
            </a:r>
            <a:r>
              <a:rPr lang="ko-KR" altLang="ko-KR" sz="1400" dirty="0"/>
              <a:t>와</a:t>
            </a:r>
            <a:r>
              <a:rPr lang="en-US" altLang="ko-KR" sz="1400" dirty="0"/>
              <a:t> h1 div </a:t>
            </a:r>
            <a:r>
              <a:rPr lang="ko-KR" altLang="ko-KR" sz="1400" dirty="0"/>
              <a:t>는 동일한 </a:t>
            </a:r>
            <a:r>
              <a:rPr lang="ko-KR" altLang="ko-KR" sz="1400" dirty="0" err="1"/>
              <a:t>선택자입니다</a:t>
            </a:r>
            <a:r>
              <a:rPr lang="en-US" altLang="ko-KR" sz="1400" dirty="0"/>
              <a:t>. </a:t>
            </a:r>
            <a:r>
              <a:rPr lang="ko-KR" altLang="ko-KR" sz="1400" dirty="0"/>
              <a:t>다만</a:t>
            </a:r>
            <a:r>
              <a:rPr lang="en-US" altLang="ko-KR" sz="1400" dirty="0"/>
              <a:t> h1#company div</a:t>
            </a:r>
            <a:r>
              <a:rPr lang="ko-KR" altLang="ko-KR" sz="1400" dirty="0"/>
              <a:t>는 구체적으로 </a:t>
            </a:r>
            <a:r>
              <a:rPr lang="en-US" altLang="ko-KR" sz="1400" dirty="0"/>
              <a:t>company</a:t>
            </a:r>
            <a:r>
              <a:rPr lang="ko-KR" altLang="ko-KR" sz="1400" dirty="0"/>
              <a:t>라는 아이디 </a:t>
            </a:r>
            <a:r>
              <a:rPr lang="ko-KR" altLang="ko-KR" sz="1400" dirty="0" err="1"/>
              <a:t>선택자를</a:t>
            </a:r>
            <a:r>
              <a:rPr lang="ko-KR" altLang="ko-KR" sz="1400" dirty="0"/>
              <a:t> 지정하는 것이고</a:t>
            </a:r>
            <a:r>
              <a:rPr lang="en-US" altLang="ko-KR" sz="1400" dirty="0"/>
              <a:t>, h1 div</a:t>
            </a:r>
            <a:r>
              <a:rPr lang="ko-KR" altLang="ko-KR" sz="1400" dirty="0"/>
              <a:t>는</a:t>
            </a:r>
            <a:r>
              <a:rPr lang="en-US" altLang="ko-KR" sz="1400" dirty="0"/>
              <a:t> h1</a:t>
            </a:r>
            <a:r>
              <a:rPr lang="ko-KR" altLang="ko-KR" sz="1400" dirty="0"/>
              <a:t>과</a:t>
            </a:r>
            <a:r>
              <a:rPr lang="en-US" altLang="ko-KR" sz="1400" dirty="0"/>
              <a:t> div</a:t>
            </a:r>
            <a:r>
              <a:rPr lang="ko-KR" altLang="ko-KR" sz="1400" dirty="0"/>
              <a:t>가 포함된 </a:t>
            </a:r>
            <a:r>
              <a:rPr lang="ko-KR" altLang="ko-KR" sz="1400" dirty="0" err="1"/>
              <a:t>선택자</a:t>
            </a:r>
            <a:r>
              <a:rPr lang="ko-KR" altLang="ko-KR" sz="1400" dirty="0"/>
              <a:t> 모두를 말하는 것입니다</a:t>
            </a:r>
            <a:r>
              <a:rPr lang="en-US" altLang="ko-KR" sz="1400" dirty="0"/>
              <a:t>.</a:t>
            </a:r>
            <a:endParaRPr lang="ko-KR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263772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9512" y="829734"/>
            <a:ext cx="85689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코드 </a:t>
            </a:r>
            <a:r>
              <a:rPr lang="en-US" altLang="ko-KR" sz="1400" dirty="0"/>
              <a:t>15-4]</a:t>
            </a:r>
            <a:r>
              <a:rPr lang="ko-KR" altLang="en-US" sz="1400" dirty="0"/>
              <a:t>에 의한 결과는 </a:t>
            </a:r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15-17]</a:t>
            </a:r>
            <a:r>
              <a:rPr lang="ko-KR" altLang="en-US" sz="1400" dirty="0"/>
              <a:t>에서 확인할 수 있습니다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33" y="1373419"/>
            <a:ext cx="573087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58293" y="5733256"/>
            <a:ext cx="27991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15-17] </a:t>
            </a:r>
            <a:r>
              <a:rPr lang="ko-KR" altLang="ko-KR" sz="1200" dirty="0"/>
              <a:t>제품 정보 기본 레이아웃</a:t>
            </a:r>
          </a:p>
        </p:txBody>
      </p:sp>
    </p:spTree>
    <p:extLst>
      <p:ext uri="{BB962C8B-B14F-4D97-AF65-F5344CB8AC3E}">
        <p14:creationId xmlns:p14="http://schemas.microsoft.com/office/powerpoint/2010/main" val="482891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776" y="836712"/>
            <a:ext cx="364913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책에서와 같이 기본적인 레이아웃이 완성된 상태에서 모듈화를 하게 되면</a:t>
            </a:r>
            <a:r>
              <a:rPr lang="en-US" altLang="ko-KR" sz="1400" dirty="0"/>
              <a:t>, </a:t>
            </a:r>
            <a:r>
              <a:rPr lang="ko-KR" altLang="ko-KR" sz="1400" dirty="0"/>
              <a:t>아주 빠르게 다른 페이지들을 만들 수 있습니다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제품 정보 페이지의 기본 레이아웃은</a:t>
            </a:r>
            <a:r>
              <a:rPr lang="en-US" altLang="ko-KR" sz="1400" dirty="0"/>
              <a:t> 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15-18]</a:t>
            </a:r>
            <a:r>
              <a:rPr lang="ko-KR" altLang="ko-KR" sz="1400" dirty="0"/>
              <a:t>과 같습니다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15-18]</a:t>
            </a:r>
            <a:r>
              <a:rPr lang="ko-KR" altLang="ko-KR" sz="1400" dirty="0"/>
              <a:t>을 기반으로 작업을 진행해 보겠습니다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작업에 앞서</a:t>
            </a:r>
            <a:r>
              <a:rPr lang="en-US" altLang="ko-KR" sz="1400" dirty="0"/>
              <a:t> article </a:t>
            </a:r>
            <a:r>
              <a:rPr lang="ko-KR" altLang="ko-KR" sz="1400" dirty="0"/>
              <a:t>태그 내부에는 다시</a:t>
            </a:r>
            <a:r>
              <a:rPr lang="en-US" altLang="ko-KR" sz="1400" dirty="0"/>
              <a:t> article </a:t>
            </a:r>
            <a:r>
              <a:rPr lang="ko-KR" altLang="ko-KR" sz="1400" dirty="0"/>
              <a:t>태그를 사용할 수 있습니다</a:t>
            </a:r>
            <a:r>
              <a:rPr lang="en-US" altLang="ko-KR" sz="1400" dirty="0"/>
              <a:t>. article </a:t>
            </a:r>
            <a:r>
              <a:rPr lang="ko-KR" altLang="ko-KR" sz="1400" dirty="0"/>
              <a:t>태그는 한 번만 사용되는 것이 아니라</a:t>
            </a:r>
            <a:r>
              <a:rPr lang="en-US" altLang="ko-KR" sz="1400" dirty="0"/>
              <a:t>, </a:t>
            </a:r>
            <a:r>
              <a:rPr lang="ko-KR" altLang="ko-KR" sz="1400" dirty="0"/>
              <a:t>클래스 </a:t>
            </a:r>
            <a:r>
              <a:rPr lang="ko-KR" altLang="ko-KR" sz="1400" dirty="0" err="1"/>
              <a:t>선택자</a:t>
            </a:r>
            <a:r>
              <a:rPr lang="ko-KR" altLang="ko-KR" sz="1400" dirty="0"/>
              <a:t> 또는 아이디 </a:t>
            </a:r>
            <a:r>
              <a:rPr lang="ko-KR" altLang="ko-KR" sz="1400" dirty="0" err="1"/>
              <a:t>선택자와</a:t>
            </a:r>
            <a:r>
              <a:rPr lang="ko-KR" altLang="ko-KR" sz="1400" dirty="0"/>
              <a:t> 같이 사용하여 종속 </a:t>
            </a:r>
            <a:r>
              <a:rPr lang="ko-KR" altLang="ko-KR" sz="1400" dirty="0" err="1"/>
              <a:t>선택자</a:t>
            </a:r>
            <a:r>
              <a:rPr lang="ko-KR" altLang="ko-KR" sz="1400" dirty="0"/>
              <a:t> 형태로</a:t>
            </a:r>
            <a:r>
              <a:rPr lang="en-US" altLang="ko-KR" sz="1400" dirty="0"/>
              <a:t> article </a:t>
            </a:r>
            <a:r>
              <a:rPr lang="ko-KR" altLang="ko-KR" sz="1400" dirty="0"/>
              <a:t>내부에 다시</a:t>
            </a:r>
            <a:r>
              <a:rPr lang="en-US" altLang="ko-KR" sz="1400" dirty="0"/>
              <a:t> article class=”name” </a:t>
            </a:r>
            <a:r>
              <a:rPr lang="ko-KR" altLang="ko-KR" sz="1400" dirty="0"/>
              <a:t>또는</a:t>
            </a:r>
            <a:r>
              <a:rPr lang="en-US" altLang="ko-KR" sz="1400" dirty="0"/>
              <a:t> article id=”name” </a:t>
            </a:r>
            <a:r>
              <a:rPr lang="ko-KR" altLang="ko-KR" sz="1400" dirty="0"/>
              <a:t>형식으로 사용할 수 있다는 것입니다</a:t>
            </a:r>
            <a:r>
              <a:rPr lang="en-US" altLang="ko-KR" sz="1400" dirty="0"/>
              <a:t>. </a:t>
            </a:r>
            <a:r>
              <a:rPr lang="ko-KR" altLang="ko-KR" sz="1400" dirty="0"/>
              <a:t>지금 보시는</a:t>
            </a:r>
            <a:r>
              <a:rPr lang="en-US" altLang="ko-KR" sz="1400" dirty="0"/>
              <a:t> 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15-18]</a:t>
            </a:r>
            <a:r>
              <a:rPr lang="ko-KR" altLang="ko-KR" sz="1400" dirty="0"/>
              <a:t>이 그런 형태를 취한 상태인데 도식화를 시키면</a:t>
            </a:r>
            <a:r>
              <a:rPr lang="en-US" altLang="ko-KR" sz="1400" dirty="0"/>
              <a:t> 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15-19] </a:t>
            </a:r>
            <a:r>
              <a:rPr lang="ko-KR" altLang="ko-KR" sz="1400" dirty="0"/>
              <a:t>와 같습니다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9952" y="882905"/>
            <a:ext cx="4752528" cy="51026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086243" y="609660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15-18] </a:t>
            </a:r>
            <a:r>
              <a:rPr lang="ko-KR" altLang="ko-KR" sz="1200" dirty="0"/>
              <a:t>제품 정보 페이지</a:t>
            </a:r>
            <a:r>
              <a:rPr lang="en-US" altLang="ko-KR" sz="1200" dirty="0"/>
              <a:t> &gt; </a:t>
            </a:r>
            <a:r>
              <a:rPr lang="ko-KR" altLang="ko-KR" sz="1200" dirty="0"/>
              <a:t>스마트 폰 부분 레이아웃 </a:t>
            </a:r>
          </a:p>
        </p:txBody>
      </p:sp>
    </p:spTree>
    <p:extLst>
      <p:ext uri="{BB962C8B-B14F-4D97-AF65-F5344CB8AC3E}">
        <p14:creationId xmlns:p14="http://schemas.microsoft.com/office/powerpoint/2010/main" val="402892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43"/>
          <p:cNvGrpSpPr>
            <a:grpSpLocks/>
          </p:cNvGrpSpPr>
          <p:nvPr/>
        </p:nvGrpSpPr>
        <p:grpSpPr bwMode="auto">
          <a:xfrm>
            <a:off x="323528" y="971153"/>
            <a:ext cx="5572125" cy="3609975"/>
            <a:chOff x="0" y="0"/>
            <a:chExt cx="55721" cy="36099"/>
          </a:xfrm>
        </p:grpSpPr>
        <p:sp>
          <p:nvSpPr>
            <p:cNvPr id="4" name="직사각형 3"/>
            <p:cNvSpPr>
              <a:spLocks noChangeArrowheads="1"/>
            </p:cNvSpPr>
            <p:nvPr/>
          </p:nvSpPr>
          <p:spPr bwMode="auto">
            <a:xfrm>
              <a:off x="0" y="1428"/>
              <a:ext cx="55721" cy="34671"/>
            </a:xfrm>
            <a:prstGeom prst="rect">
              <a:avLst/>
            </a:prstGeom>
            <a:noFill/>
            <a:ln w="6350">
              <a:solidFill>
                <a:srgbClr val="5A5A5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직사각형 22"/>
            <p:cNvSpPr>
              <a:spLocks noChangeArrowheads="1"/>
            </p:cNvSpPr>
            <p:nvPr/>
          </p:nvSpPr>
          <p:spPr bwMode="auto">
            <a:xfrm>
              <a:off x="1714" y="3905"/>
              <a:ext cx="51911" cy="8191"/>
            </a:xfrm>
            <a:prstGeom prst="rect">
              <a:avLst/>
            </a:prstGeom>
            <a:noFill/>
            <a:ln w="6350">
              <a:solidFill>
                <a:srgbClr val="5A5A5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직사각형 37"/>
            <p:cNvSpPr>
              <a:spLocks noChangeArrowheads="1"/>
            </p:cNvSpPr>
            <p:nvPr/>
          </p:nvSpPr>
          <p:spPr bwMode="auto">
            <a:xfrm>
              <a:off x="1714" y="14859"/>
              <a:ext cx="51911" cy="8191"/>
            </a:xfrm>
            <a:prstGeom prst="rect">
              <a:avLst/>
            </a:prstGeom>
            <a:noFill/>
            <a:ln w="6350">
              <a:solidFill>
                <a:srgbClr val="5A5A5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직사각형 38"/>
            <p:cNvSpPr>
              <a:spLocks noChangeArrowheads="1"/>
            </p:cNvSpPr>
            <p:nvPr/>
          </p:nvSpPr>
          <p:spPr bwMode="auto">
            <a:xfrm>
              <a:off x="1714" y="25050"/>
              <a:ext cx="51911" cy="8192"/>
            </a:xfrm>
            <a:prstGeom prst="rect">
              <a:avLst/>
            </a:prstGeom>
            <a:noFill/>
            <a:ln w="6350">
              <a:solidFill>
                <a:srgbClr val="5A5A5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Text Box 39"/>
            <p:cNvSpPr txBox="1">
              <a:spLocks noChangeArrowheads="1"/>
            </p:cNvSpPr>
            <p:nvPr/>
          </p:nvSpPr>
          <p:spPr bwMode="auto">
            <a:xfrm>
              <a:off x="2952" y="0"/>
              <a:ext cx="6287" cy="34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article </a:t>
              </a:r>
              <a:endParaRPr kumimoji="1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10953" y="2381"/>
              <a:ext cx="13621" cy="34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article class=”name”</a:t>
              </a:r>
              <a:endParaRPr kumimoji="1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10" name="Text Box 41"/>
            <p:cNvSpPr txBox="1">
              <a:spLocks noChangeArrowheads="1"/>
            </p:cNvSpPr>
            <p:nvPr/>
          </p:nvSpPr>
          <p:spPr bwMode="auto">
            <a:xfrm>
              <a:off x="10953" y="13811"/>
              <a:ext cx="13621" cy="34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article id=”name”</a:t>
              </a:r>
              <a:endParaRPr kumimoji="1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11" name="Text Box 42"/>
            <p:cNvSpPr txBox="1">
              <a:spLocks noChangeArrowheads="1"/>
            </p:cNvSpPr>
            <p:nvPr/>
          </p:nvSpPr>
          <p:spPr bwMode="auto">
            <a:xfrm>
              <a:off x="10953" y="24098"/>
              <a:ext cx="13621" cy="34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article class=”name”</a:t>
              </a:r>
              <a:endParaRPr kumimoji="1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292429" y="4494007"/>
            <a:ext cx="632081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1" lang="ko-KR" altLang="ko-KR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[</a:t>
            </a:r>
            <a:r>
              <a:rPr kumimoji="1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그림 </a:t>
            </a: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15-19] article </a:t>
            </a:r>
            <a:r>
              <a:rPr kumimoji="1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태그 내부에 서브 </a:t>
            </a: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article</a:t>
            </a:r>
            <a:r>
              <a:rPr kumimoji="1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을 둘 수 있음</a:t>
            </a:r>
            <a:endParaRPr kumimoji="1" lang="ko-KR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4662" y="5355781"/>
            <a:ext cx="82650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15-18]</a:t>
            </a:r>
            <a:r>
              <a:rPr lang="ko-KR" altLang="ko-KR" sz="1400" dirty="0"/>
              <a:t>에서 보시는 맨 처음 항목 </a:t>
            </a:r>
            <a:r>
              <a:rPr lang="ko-KR" altLang="ko-KR" sz="1400" dirty="0" err="1"/>
              <a:t>갤럭시</a:t>
            </a:r>
            <a:r>
              <a:rPr lang="en-US" altLang="ko-KR" sz="1400" dirty="0"/>
              <a:t> S4 </a:t>
            </a:r>
            <a:r>
              <a:rPr lang="ko-KR" altLang="ko-KR" sz="1400" dirty="0"/>
              <a:t>부분을</a:t>
            </a:r>
            <a:r>
              <a:rPr lang="en-US" altLang="ko-KR" sz="1400" dirty="0"/>
              <a:t> HTML </a:t>
            </a:r>
            <a:r>
              <a:rPr lang="ko-KR" altLang="ko-KR" sz="1400" dirty="0"/>
              <a:t>코드로 변환하면 다음과 같이 구성할 수 있습니다</a:t>
            </a:r>
            <a:r>
              <a:rPr lang="en-US" altLang="ko-KR" sz="1400" dirty="0"/>
              <a:t> [</a:t>
            </a:r>
            <a:r>
              <a:rPr lang="ko-KR" altLang="en-US" sz="1400" dirty="0"/>
              <a:t>코드 </a:t>
            </a:r>
            <a:r>
              <a:rPr lang="en-US" altLang="ko-KR" sz="1400" dirty="0"/>
              <a:t>15-5 : </a:t>
            </a:r>
            <a:r>
              <a:rPr lang="ko-KR" altLang="en-US" sz="1400" dirty="0"/>
              <a:t>페이지 </a:t>
            </a:r>
            <a:r>
              <a:rPr lang="en-US" altLang="ko-KR" sz="1400" dirty="0"/>
              <a:t>437 </a:t>
            </a:r>
            <a:r>
              <a:rPr lang="ko-KR" altLang="en-US" sz="1400" dirty="0"/>
              <a:t>참조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89199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908720"/>
            <a:ext cx="8712968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HTML </a:t>
            </a:r>
            <a:r>
              <a:rPr lang="ko-KR" altLang="ko-KR" sz="1400" dirty="0"/>
              <a:t>코드에 의한 결과는</a:t>
            </a:r>
            <a:r>
              <a:rPr lang="en-US" altLang="ko-KR" sz="1400" dirty="0"/>
              <a:t> 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15-20]</a:t>
            </a:r>
            <a:r>
              <a:rPr lang="ko-KR" altLang="ko-KR" sz="1400" dirty="0"/>
              <a:t>과 같습니다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결과에서 보시면 그림은 오른쪽으로</a:t>
            </a:r>
            <a:r>
              <a:rPr lang="en-US" altLang="ko-KR" sz="1400" dirty="0"/>
              <a:t>, </a:t>
            </a:r>
            <a:r>
              <a:rPr lang="ko-KR" altLang="ko-KR" sz="1400" dirty="0"/>
              <a:t>내용은 왼쪽으로 배치되어 있습니다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그 이유는</a:t>
            </a:r>
            <a:r>
              <a:rPr lang="en-US" altLang="ko-KR" sz="1400" dirty="0"/>
              <a:t> CSS</a:t>
            </a:r>
            <a:r>
              <a:rPr lang="ko-KR" altLang="ko-KR" sz="1400" dirty="0"/>
              <a:t>의 상속에 있습니다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먼저 제작한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company.php</a:t>
            </a:r>
            <a:r>
              <a:rPr lang="ko-KR" altLang="ko-KR" sz="1400" dirty="0"/>
              <a:t>에서</a:t>
            </a:r>
            <a:r>
              <a:rPr lang="en-US" altLang="ko-KR" sz="1400" dirty="0"/>
              <a:t> CEO </a:t>
            </a:r>
            <a:r>
              <a:rPr lang="ko-KR" altLang="ko-KR" sz="1400" dirty="0"/>
              <a:t>그림을 오른쪽</a:t>
            </a:r>
            <a:r>
              <a:rPr lang="en-US" altLang="ko-KR" sz="1400" dirty="0"/>
              <a:t>(float=”right”)</a:t>
            </a:r>
            <a:r>
              <a:rPr lang="ko-KR" altLang="ko-KR" sz="1400" dirty="0"/>
              <a:t>으로 배치하였기 때문에</a:t>
            </a:r>
            <a:r>
              <a:rPr lang="en-US" altLang="ko-KR" sz="1400" dirty="0"/>
              <a:t> 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15-20]</a:t>
            </a:r>
            <a:r>
              <a:rPr lang="ko-KR" altLang="ko-KR" sz="1400" dirty="0"/>
              <a:t>에서도 오른쪽으로 배치되었으며</a:t>
            </a:r>
            <a:r>
              <a:rPr lang="en-US" altLang="ko-KR" sz="1400" dirty="0"/>
              <a:t>, </a:t>
            </a:r>
            <a:r>
              <a:rPr lang="ko-KR" altLang="ko-KR" sz="1400" dirty="0"/>
              <a:t>그림에는 그림자 효과</a:t>
            </a:r>
            <a:r>
              <a:rPr lang="en-US" altLang="ko-KR" sz="1400" dirty="0"/>
              <a:t>(box-shadow)</a:t>
            </a:r>
            <a:r>
              <a:rPr lang="ko-KR" altLang="ko-KR" sz="1400" dirty="0"/>
              <a:t>까지 적용되었습니다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pic>
        <p:nvPicPr>
          <p:cNvPr id="3" name="그림 2"/>
          <p:cNvPicPr/>
          <p:nvPr/>
        </p:nvPicPr>
        <p:blipFill rotWithShape="1">
          <a:blip r:embed="rId2" cstate="print"/>
          <a:srcRect b="10975"/>
          <a:stretch/>
        </p:blipFill>
        <p:spPr bwMode="auto">
          <a:xfrm>
            <a:off x="539552" y="2575266"/>
            <a:ext cx="5724525" cy="2085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39552" y="483945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 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15-20] HTML </a:t>
            </a:r>
            <a:r>
              <a:rPr lang="ko-KR" altLang="ko-KR" sz="1200" dirty="0"/>
              <a:t>제품 정보 부분 현재</a:t>
            </a:r>
            <a:r>
              <a:rPr lang="en-US" altLang="ko-KR" sz="1200" dirty="0"/>
              <a:t> CSS </a:t>
            </a:r>
            <a:r>
              <a:rPr lang="ko-KR" altLang="ko-KR" sz="1200" dirty="0" err="1"/>
              <a:t>미적용</a:t>
            </a:r>
            <a:r>
              <a:rPr lang="ko-KR" altLang="ko-KR" sz="1200" dirty="0"/>
              <a:t> 상태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5661248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/>
              <a:t>이제 이 부분을</a:t>
            </a:r>
            <a:r>
              <a:rPr lang="en-US" altLang="ko-KR" sz="1400" dirty="0"/>
              <a:t> CSS</a:t>
            </a:r>
            <a:r>
              <a:rPr lang="ko-KR" altLang="ko-KR" sz="1400" dirty="0"/>
              <a:t>를 이용해서 자리 배치를 다시 하겠습니다</a:t>
            </a:r>
            <a:r>
              <a:rPr lang="en-US" altLang="ko-KR" sz="1400" dirty="0"/>
              <a:t>. [</a:t>
            </a:r>
            <a:r>
              <a:rPr lang="ko-KR" altLang="en-US" sz="1400" dirty="0"/>
              <a:t>코드 </a:t>
            </a:r>
            <a:r>
              <a:rPr lang="en-US" altLang="ko-KR" sz="1400" dirty="0"/>
              <a:t>15-6 </a:t>
            </a:r>
            <a:r>
              <a:rPr lang="ko-KR" altLang="en-US" sz="1400" dirty="0"/>
              <a:t>페이지</a:t>
            </a:r>
            <a:r>
              <a:rPr lang="en-US" altLang="ko-KR" sz="1400" dirty="0"/>
              <a:t>: 439] </a:t>
            </a:r>
            <a:r>
              <a:rPr lang="ko-KR" altLang="en-US" sz="1400" dirty="0"/>
              <a:t>참조</a:t>
            </a:r>
            <a:endParaRPr lang="ko-KR" altLang="ko-KR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37761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836712"/>
            <a:ext cx="8856984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[</a:t>
            </a:r>
            <a:r>
              <a:rPr lang="ko-KR" altLang="ko-KR" sz="1400" dirty="0"/>
              <a:t>코드 </a:t>
            </a:r>
            <a:r>
              <a:rPr lang="en-US" altLang="ko-KR" sz="1400" dirty="0"/>
              <a:t>15-1]</a:t>
            </a:r>
            <a:r>
              <a:rPr lang="ko-KR" altLang="ko-KR" sz="1400" dirty="0"/>
              <a:t>에 의한 결과 화면은</a:t>
            </a:r>
            <a:r>
              <a:rPr lang="en-US" altLang="ko-KR" sz="1400" dirty="0"/>
              <a:t> 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15-1]</a:t>
            </a:r>
            <a:r>
              <a:rPr lang="ko-KR" altLang="ko-KR" sz="1400" dirty="0"/>
              <a:t>입니다</a:t>
            </a:r>
            <a:r>
              <a:rPr lang="en-US" altLang="ko-KR" sz="1400" dirty="0"/>
              <a:t>. 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15-1]</a:t>
            </a:r>
            <a:r>
              <a:rPr lang="ko-KR" altLang="ko-KR" sz="1400" dirty="0"/>
              <a:t>은 모든 사이트의 뼈대가 되는 부분입니다</a:t>
            </a:r>
            <a:r>
              <a:rPr lang="en-US" altLang="ko-KR" sz="1400" dirty="0"/>
              <a:t>. </a:t>
            </a:r>
            <a:r>
              <a:rPr lang="ko-KR" altLang="ko-KR" sz="1400" dirty="0"/>
              <a:t>이 뼈대가 되는 부분을 기본으로 내부 내용을 채우면 됩니다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pic>
        <p:nvPicPr>
          <p:cNvPr id="3" name="그림 2" descr="C:\Users\Michael\AppData\Local\Temp\SNAGHTMLf12418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82044"/>
            <a:ext cx="5731510" cy="21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1475656" y="4046338"/>
            <a:ext cx="56595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15-1] company01.php</a:t>
            </a:r>
            <a:r>
              <a:rPr lang="ko-KR" altLang="ko-KR" sz="1200" dirty="0"/>
              <a:t>를 브라우저에서 실행한 화면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4641032"/>
            <a:ext cx="8784976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이제</a:t>
            </a:r>
            <a:r>
              <a:rPr lang="en-US" altLang="ko-KR" sz="1400" dirty="0"/>
              <a:t> 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15-2]</a:t>
            </a:r>
            <a:r>
              <a:rPr lang="ko-KR" altLang="ko-KR" sz="1400" dirty="0"/>
              <a:t>와 같이 작업된 </a:t>
            </a:r>
            <a:r>
              <a:rPr lang="ko-KR" altLang="ko-KR" sz="1400" dirty="0" err="1"/>
              <a:t>포토샵</a:t>
            </a:r>
            <a:r>
              <a:rPr lang="ko-KR" altLang="ko-KR" sz="1400" dirty="0"/>
              <a:t> 파일을</a:t>
            </a:r>
            <a:r>
              <a:rPr lang="en-US" altLang="ko-KR" sz="1400" dirty="0"/>
              <a:t> company01.php</a:t>
            </a:r>
            <a:r>
              <a:rPr lang="ko-KR" altLang="ko-KR" sz="1400" dirty="0"/>
              <a:t>를 바탕으로</a:t>
            </a:r>
            <a:r>
              <a:rPr lang="en-US" altLang="ko-KR" sz="1400" dirty="0"/>
              <a:t> HTML </a:t>
            </a:r>
            <a:r>
              <a:rPr lang="ko-KR" altLang="ko-KR" sz="1400" dirty="0"/>
              <a:t>코드 작업부터 시작하도록 하겠습니다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67381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90872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ko-KR" sz="1400" dirty="0"/>
              <a:t>코드 </a:t>
            </a:r>
            <a:r>
              <a:rPr lang="en-US" altLang="ko-KR" sz="1400" dirty="0"/>
              <a:t>15-6]</a:t>
            </a:r>
            <a:r>
              <a:rPr lang="ko-KR" altLang="ko-KR" sz="1400" dirty="0"/>
              <a:t>에 의한 결과는</a:t>
            </a:r>
            <a:r>
              <a:rPr lang="en-US" altLang="ko-KR" sz="1400" dirty="0"/>
              <a:t>  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15-21]</a:t>
            </a:r>
            <a:r>
              <a:rPr lang="ko-KR" altLang="ko-KR" sz="1400" dirty="0"/>
              <a:t>에서 확인할 수 있습니다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endParaRPr lang="ko-KR" altLang="en-US" sz="1400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04" y="1412983"/>
            <a:ext cx="5731510" cy="206819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979712" y="1448106"/>
            <a:ext cx="26019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15-21] CSS</a:t>
            </a:r>
            <a:r>
              <a:rPr lang="ko-KR" altLang="ko-KR" sz="1200" dirty="0"/>
              <a:t>를 적용한 결과물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3481178"/>
            <a:ext cx="42124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이제</a:t>
            </a:r>
            <a:r>
              <a:rPr lang="en-US" altLang="ko-KR" sz="1400" dirty="0"/>
              <a:t> HTML </a:t>
            </a:r>
            <a:r>
              <a:rPr lang="ko-KR" altLang="ko-KR" sz="1400" dirty="0"/>
              <a:t>코드에서 </a:t>
            </a:r>
            <a:r>
              <a:rPr lang="en-US" altLang="ko-KR" sz="1400" dirty="0"/>
              <a:t>&lt;article class="phone"&gt;</a:t>
            </a:r>
            <a:r>
              <a:rPr lang="ko-KR" altLang="ko-KR" sz="1400" dirty="0"/>
              <a:t>에서 </a:t>
            </a:r>
            <a:r>
              <a:rPr lang="en-US" altLang="ko-KR" sz="1400" dirty="0"/>
              <a:t>&lt;/article&gt;</a:t>
            </a:r>
            <a:r>
              <a:rPr lang="ko-KR" altLang="ko-KR" sz="1400" dirty="0"/>
              <a:t>까지 내용을 복사해서 내용을 변경하면 됩니다</a:t>
            </a:r>
            <a:r>
              <a:rPr lang="en-US" altLang="ko-KR" sz="1400" dirty="0"/>
              <a:t>. </a:t>
            </a:r>
            <a:r>
              <a:rPr lang="ko-KR" altLang="ko-KR" sz="1400" dirty="0"/>
              <a:t>이 부분을 웹 프로그래밍을 한다고 하더라도 이 부분에 대해서 반복을 하는 것과 동일한 것입니다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pic>
        <p:nvPicPr>
          <p:cNvPr id="6" name="그림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7285" y="2348880"/>
            <a:ext cx="3467100" cy="32988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20072" y="5733256"/>
            <a:ext cx="345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15-22] HTML &lt;article class="phone"&gt; </a:t>
            </a:r>
            <a:r>
              <a:rPr lang="ko-KR" altLang="ko-KR" sz="1200" dirty="0"/>
              <a:t>부분을</a:t>
            </a:r>
            <a:r>
              <a:rPr lang="en-US" altLang="ko-KR" sz="1200" dirty="0"/>
              <a:t> 3</a:t>
            </a:r>
            <a:r>
              <a:rPr lang="ko-KR" altLang="ko-KR" sz="1200" dirty="0"/>
              <a:t>번 반복하여 해당 내용 변경 후 모습 </a:t>
            </a:r>
          </a:p>
        </p:txBody>
      </p:sp>
    </p:spTree>
    <p:extLst>
      <p:ext uri="{BB962C8B-B14F-4D97-AF65-F5344CB8AC3E}">
        <p14:creationId xmlns:p14="http://schemas.microsoft.com/office/powerpoint/2010/main" val="2725708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908720"/>
            <a:ext cx="871296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여기서 제품들 사이 간의 구분을 위해</a:t>
            </a:r>
            <a:r>
              <a:rPr lang="en-US" altLang="ko-KR" sz="1400" dirty="0"/>
              <a:t> CSS</a:t>
            </a:r>
            <a:r>
              <a:rPr lang="ko-KR" altLang="ko-KR" sz="1400" dirty="0"/>
              <a:t>에서 다음과 같이 값을 추가합니다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article </a:t>
            </a:r>
            <a:r>
              <a:rPr lang="en-US" altLang="ko-KR" sz="1200" dirty="0" err="1"/>
              <a:t>article.phone</a:t>
            </a:r>
            <a:r>
              <a:rPr lang="en-US" altLang="ko-KR" sz="1200" dirty="0"/>
              <a:t> {</a:t>
            </a:r>
            <a:endParaRPr lang="ko-KR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	border-bottom:  1px dotted #ccc;</a:t>
            </a:r>
            <a:endParaRPr lang="ko-KR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… </a:t>
            </a:r>
            <a:r>
              <a:rPr lang="ko-KR" altLang="ko-KR" sz="1200" dirty="0"/>
              <a:t>중략</a:t>
            </a:r>
            <a:r>
              <a:rPr lang="en-US" altLang="ko-KR" sz="1200" dirty="0"/>
              <a:t>…</a:t>
            </a:r>
            <a:endParaRPr lang="ko-KR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 </a:t>
            </a:r>
            <a:endParaRPr lang="ko-KR" altLang="ko-KR" sz="12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이렇게 추가를 하게 되면 </a:t>
            </a:r>
            <a:r>
              <a:rPr lang="en-US" altLang="ko-KR" sz="1400" dirty="0"/>
              <a:t>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15-23]</a:t>
            </a:r>
            <a:r>
              <a:rPr lang="ko-KR" altLang="ko-KR" sz="1400" dirty="0"/>
              <a:t>에서 보시는 것과 같이 제품 구분선과</a:t>
            </a:r>
            <a:r>
              <a:rPr lang="en-US" altLang="ko-KR" sz="1400" dirty="0"/>
              <a:t> footer</a:t>
            </a:r>
            <a:r>
              <a:rPr lang="ko-KR" altLang="ko-KR" sz="1400" dirty="0"/>
              <a:t>를 구분하기 위한 </a:t>
            </a:r>
            <a:r>
              <a:rPr lang="ko-KR" altLang="ko-KR" sz="1400" dirty="0" err="1"/>
              <a:t>구분선이</a:t>
            </a:r>
            <a:r>
              <a:rPr lang="ko-KR" altLang="ko-KR" sz="1400" dirty="0"/>
              <a:t> 겹쳐져 디자인적으로 보기에 좋지 않습니다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528" y="3068960"/>
            <a:ext cx="5731510" cy="249936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5536" y="5733256"/>
            <a:ext cx="54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15-23] </a:t>
            </a:r>
            <a:r>
              <a:rPr lang="ko-KR" altLang="ko-KR" sz="1200" dirty="0"/>
              <a:t>제품 구분선과</a:t>
            </a:r>
            <a:r>
              <a:rPr lang="en-US" altLang="ko-KR" sz="1200" dirty="0"/>
              <a:t> footer </a:t>
            </a:r>
            <a:r>
              <a:rPr lang="ko-KR" altLang="ko-KR" sz="1200" dirty="0"/>
              <a:t>부분 </a:t>
            </a:r>
            <a:r>
              <a:rPr lang="ko-KR" altLang="ko-KR" sz="1200" dirty="0" err="1"/>
              <a:t>구분선이</a:t>
            </a:r>
            <a:r>
              <a:rPr lang="ko-KR" altLang="ko-KR" sz="1200" dirty="0"/>
              <a:t> 겹쳐져 디자인적으로 보기에 안 좋음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16753" y="3046968"/>
            <a:ext cx="27654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따라서 마지막 제품에는 </a:t>
            </a:r>
            <a:r>
              <a:rPr lang="ko-KR" altLang="ko-KR" sz="1400" dirty="0" err="1"/>
              <a:t>구분선을</a:t>
            </a:r>
            <a:r>
              <a:rPr lang="ko-KR" altLang="ko-KR" sz="1400" dirty="0"/>
              <a:t> 제거하기 위해</a:t>
            </a:r>
            <a:r>
              <a:rPr lang="en-US" altLang="ko-KR" sz="1400" dirty="0"/>
              <a:t> CSS </a:t>
            </a:r>
            <a:r>
              <a:rPr lang="ko-KR" altLang="ko-KR" sz="1400" dirty="0"/>
              <a:t>코드에 다음과 같이 추가합니다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article </a:t>
            </a:r>
            <a:r>
              <a:rPr lang="en-US" altLang="ko-KR" sz="1400" dirty="0" err="1">
                <a:solidFill>
                  <a:srgbClr val="FF0000"/>
                </a:solidFill>
              </a:rPr>
              <a:t>article.phone:last-child</a:t>
            </a:r>
            <a:r>
              <a:rPr lang="en-US" altLang="ko-KR" sz="1400" dirty="0">
                <a:solidFill>
                  <a:srgbClr val="FF0000"/>
                </a:solidFill>
              </a:rPr>
              <a:t> {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	border-bottom: none;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}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/>
              <a:t>완성된 페이지는 </a:t>
            </a:r>
            <a:r>
              <a:rPr lang="en-US" altLang="ko-KR" sz="1400" u="sng" dirty="0">
                <a:hlinkClick r:id="rId3"/>
              </a:rPr>
              <a:t>http://localhost/yngsite/product.php</a:t>
            </a:r>
            <a:r>
              <a:rPr lang="ko-KR" altLang="ko-KR" sz="1400" dirty="0"/>
              <a:t>에서 확인 가능합니다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 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00762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908720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ko-KR" b="1" dirty="0"/>
              <a:t>테이블 태그를 사용하지 않는 포토갤러리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95536" y="1383493"/>
            <a:ext cx="331236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이번에는 커뮤니티에 있는 포토갤러리 부분에 대해서 작업을 해 보도록 하겠습니다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일반적으로 포토갤러리를 꾸밀 때 테이블 태그를 이용해서 구성하는 경우가 많은데</a:t>
            </a:r>
            <a:r>
              <a:rPr lang="en-US" altLang="ko-KR" sz="1400" dirty="0"/>
              <a:t>, </a:t>
            </a:r>
            <a:r>
              <a:rPr lang="ko-KR" altLang="ko-KR" sz="1400" dirty="0"/>
              <a:t>사실 이런 부분은 테이블 태그를 사용하지 않고 꾸미는 것이 더 좋은 경우가 많습니다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특히 </a:t>
            </a:r>
            <a:r>
              <a:rPr lang="ko-KR" altLang="ko-KR" sz="1400" dirty="0" err="1"/>
              <a:t>모바일</a:t>
            </a:r>
            <a:r>
              <a:rPr lang="ko-KR" altLang="ko-KR" sz="1400" dirty="0"/>
              <a:t> 사이트를 만들 경우 테이블 태그를 사용하게 되면</a:t>
            </a:r>
            <a:r>
              <a:rPr lang="en-US" altLang="ko-KR" sz="1400" dirty="0"/>
              <a:t>, </a:t>
            </a:r>
            <a:r>
              <a:rPr lang="ko-KR" altLang="ko-KR" sz="1400" dirty="0"/>
              <a:t>개발자가 작은 화면에 맞춰 테이블을 조정할 때 어려움을 겪을 수 있습니다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우선 완성된 모습을 먼저 확인하고</a:t>
            </a:r>
            <a:r>
              <a:rPr lang="en-US" altLang="ko-KR" sz="1400" dirty="0"/>
              <a:t>, </a:t>
            </a:r>
            <a:r>
              <a:rPr lang="ko-KR" altLang="ko-KR" sz="1400" dirty="0"/>
              <a:t>어떤 방법으로 제작하는지 학습해 보겠습니다</a:t>
            </a:r>
            <a:r>
              <a:rPr lang="en-US" altLang="ko-KR" sz="1400" dirty="0"/>
              <a:t>(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15-23 </a:t>
            </a:r>
            <a:r>
              <a:rPr lang="ko-KR" altLang="ko-KR" sz="1400" dirty="0"/>
              <a:t>참조</a:t>
            </a:r>
            <a:r>
              <a:rPr lang="en-US" altLang="ko-KR" sz="1400" dirty="0"/>
              <a:t>).</a:t>
            </a:r>
            <a:endParaRPr lang="ko-KR" altLang="ko-KR" sz="1400" dirty="0"/>
          </a:p>
        </p:txBody>
      </p:sp>
      <p:pic>
        <p:nvPicPr>
          <p:cNvPr id="4" name="그림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7944" y="1446594"/>
            <a:ext cx="4733539" cy="45531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067944" y="6021288"/>
            <a:ext cx="27991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15-23] </a:t>
            </a:r>
            <a:r>
              <a:rPr lang="ko-KR" altLang="ko-KR" sz="1200" dirty="0"/>
              <a:t>완성된 포토갤러리 모습 </a:t>
            </a:r>
          </a:p>
        </p:txBody>
      </p:sp>
    </p:spTree>
    <p:extLst>
      <p:ext uri="{BB962C8B-B14F-4D97-AF65-F5344CB8AC3E}">
        <p14:creationId xmlns:p14="http://schemas.microsoft.com/office/powerpoint/2010/main" val="3491566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908720"/>
            <a:ext cx="352839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또한 포토갤러리는 </a:t>
            </a:r>
            <a:r>
              <a:rPr lang="ko-KR" altLang="ko-KR" sz="1400" dirty="0" err="1"/>
              <a:t>모달</a:t>
            </a:r>
            <a:r>
              <a:rPr lang="ko-KR" altLang="ko-KR" sz="1400" dirty="0"/>
              <a:t> 윈도우</a:t>
            </a:r>
            <a:r>
              <a:rPr lang="en-US" altLang="ko-KR" sz="1400" dirty="0"/>
              <a:t>(Modal Window)</a:t>
            </a:r>
            <a:r>
              <a:rPr lang="ko-KR" altLang="ko-KR" sz="1400" dirty="0"/>
              <a:t>라 불리는 기법을 사용합니다</a:t>
            </a:r>
            <a:r>
              <a:rPr lang="en-US" altLang="ko-KR" sz="1400" dirty="0"/>
              <a:t>. </a:t>
            </a:r>
            <a:r>
              <a:rPr lang="ko-KR" altLang="ko-KR" sz="1400" dirty="0" err="1"/>
              <a:t>모달</a:t>
            </a:r>
            <a:r>
              <a:rPr lang="ko-KR" altLang="ko-KR" sz="1400" dirty="0"/>
              <a:t> 윈도우는 간단하게 말해 </a:t>
            </a:r>
            <a:r>
              <a:rPr lang="ko-KR" altLang="ko-KR" sz="1400" dirty="0" err="1"/>
              <a:t>팝업창과</a:t>
            </a:r>
            <a:r>
              <a:rPr lang="ko-KR" altLang="ko-KR" sz="1400" dirty="0"/>
              <a:t> 비슷한데</a:t>
            </a:r>
            <a:r>
              <a:rPr lang="en-US" altLang="ko-KR" sz="1400" dirty="0"/>
              <a:t>, </a:t>
            </a:r>
            <a:r>
              <a:rPr lang="ko-KR" altLang="ko-KR" sz="1400" dirty="0"/>
              <a:t>브라우저 내부에서 해당 그림 또는 내용만 조금 크게 보이고</a:t>
            </a:r>
            <a:r>
              <a:rPr lang="en-US" altLang="ko-KR" sz="1400" dirty="0"/>
              <a:t>, </a:t>
            </a:r>
            <a:r>
              <a:rPr lang="ko-KR" altLang="ko-KR" sz="1400" dirty="0"/>
              <a:t>나머지 부분은 어두운 배경으로 처리하는 것을 말합니다</a:t>
            </a:r>
            <a:r>
              <a:rPr lang="en-US" altLang="ko-KR" sz="1400" dirty="0"/>
              <a:t>. 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15-24]</a:t>
            </a:r>
            <a:r>
              <a:rPr lang="ko-KR" altLang="ko-KR" sz="1400" dirty="0"/>
              <a:t>를 참조하시면 이해가 빠르실 겁니다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7944" y="908720"/>
            <a:ext cx="4968552" cy="477919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067944" y="580526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15-24] </a:t>
            </a:r>
            <a:r>
              <a:rPr lang="ko-KR" altLang="ko-KR" sz="1200" dirty="0"/>
              <a:t>그림을 클릭했을 때 나타나는 </a:t>
            </a:r>
            <a:r>
              <a:rPr lang="ko-KR" altLang="ko-KR" sz="1200" dirty="0" err="1"/>
              <a:t>모달</a:t>
            </a:r>
            <a:r>
              <a:rPr lang="ko-KR" altLang="ko-KR" sz="1200" dirty="0"/>
              <a:t> 윈도우 </a:t>
            </a:r>
          </a:p>
        </p:txBody>
      </p:sp>
    </p:spTree>
    <p:extLst>
      <p:ext uri="{BB962C8B-B14F-4D97-AF65-F5344CB8AC3E}">
        <p14:creationId xmlns:p14="http://schemas.microsoft.com/office/powerpoint/2010/main" val="2758679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836712"/>
            <a:ext cx="4464496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서브 메뉴 부분과 현재 페이지를 나타내는</a:t>
            </a:r>
            <a:r>
              <a:rPr lang="en-US" altLang="ko-KR" sz="1400" dirty="0"/>
              <a:t> h1 </a:t>
            </a:r>
            <a:r>
              <a:rPr lang="ko-KR" altLang="ko-KR" sz="1400" dirty="0"/>
              <a:t>부분에 대한 설명은 생략하도록 하겠습니다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먼저 사진이 들어가는 부분에 대해서</a:t>
            </a:r>
            <a:r>
              <a:rPr lang="en-US" altLang="ko-KR" sz="1400" dirty="0"/>
              <a:t> article id=”gallery”</a:t>
            </a:r>
            <a:r>
              <a:rPr lang="ko-KR" altLang="ko-KR" sz="1400" dirty="0"/>
              <a:t>라고 아이디 </a:t>
            </a:r>
            <a:r>
              <a:rPr lang="ko-KR" altLang="ko-KR" sz="1400" dirty="0" err="1"/>
              <a:t>선택자를</a:t>
            </a:r>
            <a:r>
              <a:rPr lang="ko-KR" altLang="ko-KR" sz="1400" dirty="0"/>
              <a:t> 이용해서</a:t>
            </a:r>
            <a:r>
              <a:rPr lang="en-US" altLang="ko-KR" sz="1400" dirty="0"/>
              <a:t> article </a:t>
            </a:r>
            <a:r>
              <a:rPr lang="ko-KR" altLang="ko-KR" sz="1400" dirty="0"/>
              <a:t>부분을 정의합니다</a:t>
            </a:r>
            <a:r>
              <a:rPr lang="en-US" altLang="ko-KR" sz="1400" dirty="0"/>
              <a:t>. </a:t>
            </a:r>
            <a:r>
              <a:rPr lang="ko-KR" altLang="ko-KR" sz="1400" dirty="0"/>
              <a:t>그리고 내부에 들어가는 그림은</a:t>
            </a:r>
            <a:r>
              <a:rPr lang="en-US" altLang="ko-KR" sz="1400" dirty="0"/>
              <a:t> figure </a:t>
            </a:r>
            <a:r>
              <a:rPr lang="ko-KR" altLang="ko-KR" sz="1400" dirty="0"/>
              <a:t>태그를 사용하고 해당 그림에 대한 설명은 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figcaption</a:t>
            </a:r>
            <a:r>
              <a:rPr lang="en-US" altLang="ko-KR" sz="1400" dirty="0"/>
              <a:t>&gt;</a:t>
            </a:r>
            <a:r>
              <a:rPr lang="ko-KR" altLang="ko-KR" sz="1400" dirty="0"/>
              <a:t>을 사용하여 틀을 만듭니다</a:t>
            </a:r>
            <a:r>
              <a:rPr lang="en-US" altLang="ko-KR" sz="1400" dirty="0"/>
              <a:t>. </a:t>
            </a:r>
            <a:r>
              <a:rPr lang="ko-KR" altLang="ko-KR" sz="1400" dirty="0"/>
              <a:t>전체적인 모습은 다음과 같습니다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endParaRPr lang="ko-KR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&lt;article&gt;</a:t>
            </a:r>
            <a:endParaRPr lang="ko-KR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   &lt;h2&gt;</a:t>
            </a:r>
            <a:r>
              <a:rPr lang="ko-KR" altLang="ko-KR" sz="1200" dirty="0"/>
              <a:t>포토갤러리</a:t>
            </a:r>
            <a:r>
              <a:rPr lang="en-US" altLang="ko-KR" sz="1200" dirty="0"/>
              <a:t>&lt;/h2&gt;</a:t>
            </a:r>
            <a:endParaRPr lang="ko-KR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     &lt;article id="gallery"&gt;</a:t>
            </a:r>
            <a:endParaRPr lang="ko-KR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           &lt;figure&gt;&lt;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imgs</a:t>
            </a:r>
            <a:r>
              <a:rPr lang="en-US" altLang="ko-KR" sz="1200" dirty="0"/>
              <a:t>/photos/pic1.jpg"&gt;</a:t>
            </a:r>
            <a:endParaRPr lang="ko-KR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            &lt;</a:t>
            </a:r>
            <a:r>
              <a:rPr lang="en-US" altLang="ko-KR" sz="1200" dirty="0" err="1"/>
              <a:t>figcaption</a:t>
            </a:r>
            <a:r>
              <a:rPr lang="en-US" altLang="ko-KR" sz="1200" dirty="0"/>
              <a:t>&gt;</a:t>
            </a:r>
            <a:r>
              <a:rPr lang="ko-KR" altLang="ko-KR" sz="1200" dirty="0" err="1"/>
              <a:t>벗꽃과</a:t>
            </a:r>
            <a:r>
              <a:rPr lang="ko-KR" altLang="ko-KR" sz="1200" dirty="0"/>
              <a:t> </a:t>
            </a:r>
            <a:r>
              <a:rPr lang="ko-KR" altLang="ko-KR" sz="1200" dirty="0" err="1"/>
              <a:t>직박구리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figcaption</a:t>
            </a:r>
            <a:r>
              <a:rPr lang="en-US" altLang="ko-KR" sz="1200" dirty="0"/>
              <a:t>&gt;&lt;/a&gt;&lt;/figure&gt;</a:t>
            </a:r>
            <a:endParaRPr lang="ko-KR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       &lt;/article&gt;</a:t>
            </a:r>
            <a:endParaRPr lang="ko-KR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&lt;/article&gt;</a:t>
            </a:r>
            <a:endParaRPr lang="ko-KR" altLang="ko-KR" sz="12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6015" y="1034109"/>
            <a:ext cx="4343155" cy="344574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716015" y="465313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15-25] </a:t>
            </a:r>
            <a:r>
              <a:rPr lang="ko-KR" altLang="ko-KR" sz="1200" dirty="0"/>
              <a:t>포토갤러리에서 그림 하나만 위치한 상태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16015" y="5085184"/>
            <a:ext cx="417646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100" dirty="0"/>
              <a:t>주</a:t>
            </a:r>
            <a:r>
              <a:rPr lang="en-US" altLang="ko-KR" sz="1100" dirty="0"/>
              <a:t>)</a:t>
            </a:r>
            <a:r>
              <a:rPr lang="ko-KR" altLang="ko-KR" sz="1100" dirty="0"/>
              <a:t>일반적으로 포토갤러리를 만들 때는 </a:t>
            </a:r>
            <a:r>
              <a:rPr lang="ko-KR" altLang="ko-KR" sz="1100" dirty="0" err="1"/>
              <a:t>썸네일</a:t>
            </a:r>
            <a:r>
              <a:rPr lang="en-US" altLang="ko-KR" sz="1100" dirty="0"/>
              <a:t>(Thumbnail)</a:t>
            </a:r>
            <a:r>
              <a:rPr lang="ko-KR" altLang="ko-KR" sz="1100" dirty="0"/>
              <a:t>이라는 작은 그림과 그 그림을 클릭했을 때 크게 열리는 두 개의 그림을 사용하는데</a:t>
            </a:r>
            <a:r>
              <a:rPr lang="en-US" altLang="ko-KR" sz="1100" dirty="0"/>
              <a:t>, </a:t>
            </a:r>
            <a:r>
              <a:rPr lang="ko-KR" altLang="ko-KR" sz="1100" dirty="0"/>
              <a:t>예제에서는 하나의 그림만 사용하도록 하겠습니다</a:t>
            </a:r>
            <a:r>
              <a:rPr lang="en-US" altLang="ko-KR" sz="1100" dirty="0"/>
              <a:t>. </a:t>
            </a:r>
            <a:endParaRPr lang="ko-KR" altLang="ko-KR" sz="1100" dirty="0"/>
          </a:p>
          <a:p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32130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908720"/>
            <a:ext cx="871296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/>
              <a:t>이제</a:t>
            </a:r>
            <a:r>
              <a:rPr lang="en-US" altLang="ko-KR" sz="1400" dirty="0"/>
              <a:t> CSS</a:t>
            </a:r>
            <a:r>
              <a:rPr lang="ko-KR" altLang="ko-KR" sz="1400" dirty="0"/>
              <a:t>를 이용해서 그림의 크기</a:t>
            </a:r>
            <a:r>
              <a:rPr lang="en-US" altLang="ko-KR" sz="1400" dirty="0"/>
              <a:t>, </a:t>
            </a:r>
            <a:r>
              <a:rPr lang="ko-KR" altLang="ko-KR" sz="1400" dirty="0"/>
              <a:t>위치 및 기타 효과를 설정해 보겠습니다</a:t>
            </a:r>
            <a:r>
              <a:rPr lang="en-US" altLang="ko-KR" sz="1400" dirty="0"/>
              <a:t>.</a:t>
            </a:r>
          </a:p>
          <a:p>
            <a:endParaRPr lang="ko-KR" altLang="ko-KR" sz="1400" dirty="0"/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article </a:t>
            </a:r>
            <a:r>
              <a:rPr lang="en-US" altLang="ko-KR" sz="1200" dirty="0" err="1">
                <a:solidFill>
                  <a:srgbClr val="FF0000"/>
                </a:solidFill>
              </a:rPr>
              <a:t>article#gallery</a:t>
            </a:r>
            <a:r>
              <a:rPr lang="en-US" altLang="ko-KR" sz="1200" dirty="0">
                <a:solidFill>
                  <a:srgbClr val="FF0000"/>
                </a:solidFill>
              </a:rPr>
              <a:t> figure {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	float: left; /*</a:t>
            </a:r>
            <a:r>
              <a:rPr lang="ko-KR" altLang="ko-KR" sz="1200" dirty="0">
                <a:solidFill>
                  <a:srgbClr val="FF0000"/>
                </a:solidFill>
              </a:rPr>
              <a:t>그림을 왼쪽으로 배치</a:t>
            </a:r>
            <a:r>
              <a:rPr lang="en-US" altLang="ko-KR" sz="1200" dirty="0">
                <a:solidFill>
                  <a:srgbClr val="FF0000"/>
                </a:solidFill>
              </a:rPr>
              <a:t> */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	margin: 0 17px; /* </a:t>
            </a:r>
            <a:r>
              <a:rPr lang="ko-KR" altLang="ko-KR" sz="1200" dirty="0">
                <a:solidFill>
                  <a:srgbClr val="FF0000"/>
                </a:solidFill>
              </a:rPr>
              <a:t>마진을 이용하여 그림 간의 간격 설정</a:t>
            </a:r>
            <a:r>
              <a:rPr lang="en-US" altLang="ko-KR" sz="1200" dirty="0">
                <a:solidFill>
                  <a:srgbClr val="FF0000"/>
                </a:solidFill>
              </a:rPr>
              <a:t> */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}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article </a:t>
            </a:r>
            <a:r>
              <a:rPr lang="en-US" altLang="ko-KR" sz="1200" dirty="0" err="1">
                <a:solidFill>
                  <a:srgbClr val="FF0000"/>
                </a:solidFill>
              </a:rPr>
              <a:t>article#gallery</a:t>
            </a:r>
            <a:r>
              <a:rPr lang="en-US" altLang="ko-KR" sz="1200" dirty="0">
                <a:solidFill>
                  <a:srgbClr val="FF0000"/>
                </a:solidFill>
              </a:rPr>
              <a:t> figure </a:t>
            </a:r>
            <a:r>
              <a:rPr lang="en-US" altLang="ko-KR" sz="1200" dirty="0" err="1">
                <a:solidFill>
                  <a:srgbClr val="FF0000"/>
                </a:solidFill>
              </a:rPr>
              <a:t>img</a:t>
            </a:r>
            <a:r>
              <a:rPr lang="en-US" altLang="ko-KR" sz="1200" dirty="0">
                <a:solidFill>
                  <a:srgbClr val="FF0000"/>
                </a:solidFill>
              </a:rPr>
              <a:t> {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	width: 200px; /* </a:t>
            </a:r>
            <a:r>
              <a:rPr lang="ko-KR" altLang="ko-KR" sz="1200" dirty="0">
                <a:solidFill>
                  <a:srgbClr val="FF0000"/>
                </a:solidFill>
              </a:rPr>
              <a:t>그림의 넓이를 강제로</a:t>
            </a:r>
            <a:r>
              <a:rPr lang="en-US" altLang="ko-KR" sz="1200" dirty="0">
                <a:solidFill>
                  <a:srgbClr val="FF0000"/>
                </a:solidFill>
              </a:rPr>
              <a:t> 200</a:t>
            </a:r>
            <a:r>
              <a:rPr lang="ko-KR" altLang="ko-KR" sz="1200" dirty="0">
                <a:solidFill>
                  <a:srgbClr val="FF0000"/>
                </a:solidFill>
              </a:rPr>
              <a:t>픽셀로 조절 </a:t>
            </a:r>
            <a:r>
              <a:rPr lang="en-US" altLang="ko-KR" sz="1200" dirty="0">
                <a:solidFill>
                  <a:srgbClr val="FF0000"/>
                </a:solidFill>
              </a:rPr>
              <a:t>*/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	height: auto; /* </a:t>
            </a:r>
            <a:r>
              <a:rPr lang="ko-KR" altLang="ko-KR" sz="1200" dirty="0">
                <a:solidFill>
                  <a:srgbClr val="FF0000"/>
                </a:solidFill>
              </a:rPr>
              <a:t>넓이에 따른 높이 자동 설정</a:t>
            </a:r>
            <a:r>
              <a:rPr lang="en-US" altLang="ko-KR" sz="1200" dirty="0">
                <a:solidFill>
                  <a:srgbClr val="FF0000"/>
                </a:solidFill>
              </a:rPr>
              <a:t> */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	border: 1px solid #999; 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	outline: 2px solid #</a:t>
            </a:r>
            <a:r>
              <a:rPr lang="en-US" altLang="ko-KR" sz="1200" dirty="0" err="1">
                <a:solidFill>
                  <a:srgbClr val="FF0000"/>
                </a:solidFill>
              </a:rPr>
              <a:t>fff</a:t>
            </a:r>
            <a:r>
              <a:rPr lang="en-US" altLang="ko-KR" sz="1200" dirty="0">
                <a:solidFill>
                  <a:srgbClr val="FF0000"/>
                </a:solidFill>
              </a:rPr>
              <a:t>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	box-shadow: 3px </a:t>
            </a:r>
            <a:r>
              <a:rPr lang="en-US" altLang="ko-KR" sz="1200" dirty="0" err="1">
                <a:solidFill>
                  <a:srgbClr val="FF0000"/>
                </a:solidFill>
              </a:rPr>
              <a:t>3px</a:t>
            </a:r>
            <a:r>
              <a:rPr lang="en-US" altLang="ko-KR" sz="1200" dirty="0">
                <a:solidFill>
                  <a:srgbClr val="FF0000"/>
                </a:solidFill>
              </a:rPr>
              <a:t> 10px #999;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>
                <a:solidFill>
                  <a:srgbClr val="FF0000"/>
                </a:solidFill>
              </a:rPr>
              <a:t>}</a:t>
            </a:r>
          </a:p>
          <a:p>
            <a:pPr lvl="1"/>
            <a:endParaRPr lang="ko-KR" altLang="ko-KR" sz="1200" dirty="0">
              <a:solidFill>
                <a:srgbClr val="FF0000"/>
              </a:solidFill>
            </a:endParaRPr>
          </a:p>
          <a:p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3850799"/>
            <a:ext cx="8424936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CSS </a:t>
            </a:r>
            <a:r>
              <a:rPr lang="ko-KR" altLang="ko-KR" sz="1400" dirty="0"/>
              <a:t>속성에 의한 결과는</a:t>
            </a:r>
            <a:r>
              <a:rPr lang="en-US" altLang="ko-KR" sz="1400" dirty="0"/>
              <a:t> 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15-26]</a:t>
            </a:r>
            <a:r>
              <a:rPr lang="ko-KR" altLang="ko-KR" sz="1400" dirty="0"/>
              <a:t>에서 확인할 수 있습니다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여기서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figcaption</a:t>
            </a:r>
            <a:r>
              <a:rPr lang="en-US" altLang="ko-KR" sz="1400" dirty="0"/>
              <a:t> </a:t>
            </a:r>
            <a:r>
              <a:rPr lang="ko-KR" altLang="ko-KR" sz="1400" dirty="0"/>
              <a:t>부분은 이전에 만들었던 회사소개</a:t>
            </a:r>
            <a:r>
              <a:rPr lang="en-US" altLang="ko-KR" sz="1400" dirty="0"/>
              <a:t> CEO </a:t>
            </a:r>
            <a:r>
              <a:rPr lang="ko-KR" altLang="ko-KR" sz="1400" dirty="0"/>
              <a:t>인사말에서 설정한 값이 상속된 것을 알 수 있습니다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하지만 그림을 보시면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figcaption</a:t>
            </a:r>
            <a:r>
              <a:rPr lang="en-US" altLang="ko-KR" sz="1400" dirty="0"/>
              <a:t> </a:t>
            </a:r>
            <a:r>
              <a:rPr lang="ko-KR" altLang="ko-KR" sz="1400" dirty="0"/>
              <a:t>부분이 그림에 따라 보이지 않는 경우도 있습니다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그리고 인사말 부분에 있는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figcaption</a:t>
            </a:r>
            <a:r>
              <a:rPr lang="ko-KR" altLang="ko-KR" sz="1400" dirty="0"/>
              <a:t>과는 다른 효과 즉 보통 상태에서는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figcaption</a:t>
            </a:r>
            <a:r>
              <a:rPr lang="en-US" altLang="ko-KR" sz="1400" dirty="0"/>
              <a:t> </a:t>
            </a:r>
            <a:r>
              <a:rPr lang="ko-KR" altLang="ko-KR" sz="1400" dirty="0"/>
              <a:t>부분을 감추고 마우스가 오버되었을 경우 이미지 전체를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figcaption</a:t>
            </a:r>
            <a:r>
              <a:rPr lang="ko-KR" altLang="ko-KR" sz="1400" dirty="0"/>
              <a:t>으로 덮게 하고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rgba</a:t>
            </a:r>
            <a:r>
              <a:rPr lang="en-US" altLang="ko-KR" sz="1400" dirty="0"/>
              <a:t> </a:t>
            </a:r>
            <a:r>
              <a:rPr lang="ko-KR" altLang="ko-KR" sz="1400" dirty="0"/>
              <a:t>값을 이용하여 그림은 약하게 보이게 처리하는 것입니다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30994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496" y="836712"/>
            <a:ext cx="8928992" cy="4113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또한</a:t>
            </a:r>
            <a:r>
              <a:rPr lang="en-US" altLang="ko-KR" sz="1400" dirty="0"/>
              <a:t> CSS3</a:t>
            </a:r>
            <a:r>
              <a:rPr lang="ko-KR" altLang="ko-KR" sz="1400" dirty="0"/>
              <a:t>의</a:t>
            </a:r>
            <a:r>
              <a:rPr lang="en-US" altLang="ko-KR" sz="1400" dirty="0"/>
              <a:t> transition </a:t>
            </a:r>
            <a:r>
              <a:rPr lang="ko-KR" altLang="ko-KR" sz="1400" dirty="0"/>
              <a:t>효과도 적용하여</a:t>
            </a:r>
            <a:r>
              <a:rPr lang="en-US" altLang="ko-KR" sz="1400" dirty="0"/>
              <a:t>, </a:t>
            </a:r>
            <a:r>
              <a:rPr lang="ko-KR" altLang="ko-KR" sz="1400" dirty="0"/>
              <a:t>마우스 </a:t>
            </a:r>
            <a:r>
              <a:rPr lang="ko-KR" altLang="ko-KR" sz="1400" dirty="0" err="1"/>
              <a:t>오버시</a:t>
            </a:r>
            <a:r>
              <a:rPr lang="ko-KR" altLang="ko-KR" sz="1400" dirty="0"/>
              <a:t> 부드럽게 효과가 작동되면</a:t>
            </a:r>
            <a:r>
              <a:rPr lang="en-US" altLang="ko-KR" sz="1400" dirty="0"/>
              <a:t>, </a:t>
            </a:r>
            <a:r>
              <a:rPr lang="ko-KR" altLang="ko-KR" sz="1400" dirty="0"/>
              <a:t>더욱 좋을 것입니다</a:t>
            </a:r>
            <a:r>
              <a:rPr lang="en-US" altLang="ko-KR" sz="1400" dirty="0"/>
              <a:t>. </a:t>
            </a:r>
            <a:r>
              <a:rPr lang="ko-KR" altLang="ko-KR" sz="1400" dirty="0"/>
              <a:t>다음과 같이</a:t>
            </a:r>
            <a:r>
              <a:rPr lang="en-US" altLang="ko-KR" sz="1400" dirty="0"/>
              <a:t> CSS </a:t>
            </a:r>
            <a:r>
              <a:rPr lang="ko-KR" altLang="ko-KR" sz="1400" dirty="0"/>
              <a:t>속성을 적용합니다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article </a:t>
            </a:r>
            <a:r>
              <a:rPr lang="en-US" altLang="ko-KR" sz="1200" dirty="0" err="1">
                <a:solidFill>
                  <a:srgbClr val="FF0000"/>
                </a:solidFill>
              </a:rPr>
              <a:t>article#gallery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</a:rPr>
              <a:t>figcaption</a:t>
            </a:r>
            <a:r>
              <a:rPr lang="en-US" altLang="ko-KR" sz="1200" dirty="0">
                <a:solidFill>
                  <a:srgbClr val="FF0000"/>
                </a:solidFill>
              </a:rPr>
              <a:t>{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height: 112px; /* </a:t>
            </a:r>
            <a:r>
              <a:rPr lang="ko-KR" altLang="ko-KR" sz="1200" dirty="0">
                <a:solidFill>
                  <a:srgbClr val="FF0000"/>
                </a:solidFill>
              </a:rPr>
              <a:t>그림의 높이만큼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</a:rPr>
              <a:t>figcaption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ko-KR" sz="1200" dirty="0">
                <a:solidFill>
                  <a:srgbClr val="FF0000"/>
                </a:solidFill>
              </a:rPr>
              <a:t>설정</a:t>
            </a:r>
            <a:r>
              <a:rPr lang="en-US" altLang="ko-KR" sz="1200" dirty="0">
                <a:solidFill>
                  <a:srgbClr val="FF0000"/>
                </a:solidFill>
              </a:rPr>
              <a:t> */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margin-top: -98px; /* </a:t>
            </a:r>
            <a:r>
              <a:rPr lang="ko-KR" altLang="ko-KR" sz="1200" dirty="0">
                <a:solidFill>
                  <a:srgbClr val="FF0000"/>
                </a:solidFill>
              </a:rPr>
              <a:t>그림을 덮기 위해</a:t>
            </a:r>
            <a:r>
              <a:rPr lang="en-US" altLang="ko-KR" sz="1200" dirty="0">
                <a:solidFill>
                  <a:srgbClr val="FF0000"/>
                </a:solidFill>
              </a:rPr>
              <a:t> margin-top </a:t>
            </a:r>
            <a:r>
              <a:rPr lang="ko-KR" altLang="ko-KR" sz="1200" dirty="0">
                <a:solidFill>
                  <a:srgbClr val="FF0000"/>
                </a:solidFill>
              </a:rPr>
              <a:t>부분에만</a:t>
            </a:r>
            <a:r>
              <a:rPr lang="en-US" altLang="ko-KR" sz="1200" dirty="0">
                <a:solidFill>
                  <a:srgbClr val="FF0000"/>
                </a:solidFill>
              </a:rPr>
              <a:t> -98 </a:t>
            </a:r>
            <a:r>
              <a:rPr lang="ko-KR" altLang="ko-KR" sz="1200" dirty="0">
                <a:solidFill>
                  <a:srgbClr val="FF0000"/>
                </a:solidFill>
              </a:rPr>
              <a:t>픽셀 설정</a:t>
            </a:r>
            <a:r>
              <a:rPr lang="en-US" altLang="ko-KR" sz="1200" dirty="0">
                <a:solidFill>
                  <a:srgbClr val="FF0000"/>
                </a:solidFill>
              </a:rPr>
              <a:t> */	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opacity: 0.1; /* </a:t>
            </a:r>
            <a:r>
              <a:rPr lang="ko-KR" altLang="ko-KR" sz="1200" dirty="0">
                <a:solidFill>
                  <a:srgbClr val="FF0000"/>
                </a:solidFill>
              </a:rPr>
              <a:t>보통 상태에서는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</a:rPr>
              <a:t>figcaption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ko-KR" sz="1200" dirty="0">
                <a:solidFill>
                  <a:srgbClr val="FF0000"/>
                </a:solidFill>
              </a:rPr>
              <a:t>부분이</a:t>
            </a:r>
            <a:r>
              <a:rPr lang="en-US" altLang="ko-KR" sz="1200" dirty="0">
                <a:solidFill>
                  <a:srgbClr val="FF0000"/>
                </a:solidFill>
              </a:rPr>
              <a:t> 10% </a:t>
            </a:r>
            <a:r>
              <a:rPr lang="ko-KR" altLang="ko-KR" sz="1200" dirty="0">
                <a:solidFill>
                  <a:srgbClr val="FF0000"/>
                </a:solidFill>
              </a:rPr>
              <a:t>정도밖에 보이지 않음</a:t>
            </a:r>
            <a:r>
              <a:rPr lang="en-US" altLang="ko-KR" sz="1200" dirty="0">
                <a:solidFill>
                  <a:srgbClr val="FF0000"/>
                </a:solidFill>
              </a:rPr>
              <a:t> */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transition: all 0.5s ease-in-out; /* </a:t>
            </a:r>
            <a:r>
              <a:rPr lang="ko-KR" altLang="ko-KR" sz="1200" dirty="0">
                <a:solidFill>
                  <a:srgbClr val="FF0000"/>
                </a:solidFill>
              </a:rPr>
              <a:t>부드러운 효과를 위한</a:t>
            </a:r>
            <a:r>
              <a:rPr lang="en-US" altLang="ko-KR" sz="1200" dirty="0">
                <a:solidFill>
                  <a:srgbClr val="FF0000"/>
                </a:solidFill>
              </a:rPr>
              <a:t> transition </a:t>
            </a:r>
            <a:r>
              <a:rPr lang="ko-KR" altLang="ko-KR" sz="1200" dirty="0">
                <a:solidFill>
                  <a:srgbClr val="FF0000"/>
                </a:solidFill>
              </a:rPr>
              <a:t>설정</a:t>
            </a:r>
            <a:r>
              <a:rPr lang="en-US" altLang="ko-KR" sz="1200" dirty="0">
                <a:solidFill>
                  <a:srgbClr val="FF0000"/>
                </a:solidFill>
              </a:rPr>
              <a:t> */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}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article </a:t>
            </a:r>
            <a:r>
              <a:rPr lang="en-US" altLang="ko-KR" sz="1200" dirty="0" err="1">
                <a:solidFill>
                  <a:srgbClr val="FF0000"/>
                </a:solidFill>
              </a:rPr>
              <a:t>article#gallery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</a:rPr>
              <a:t>figcaption:hover</a:t>
            </a:r>
            <a:r>
              <a:rPr lang="en-US" altLang="ko-KR" sz="1200" dirty="0">
                <a:solidFill>
                  <a:srgbClr val="FF0000"/>
                </a:solidFill>
              </a:rPr>
              <a:t> {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opacity: 1; /* </a:t>
            </a:r>
            <a:r>
              <a:rPr lang="ko-KR" altLang="ko-KR" sz="1200" dirty="0">
                <a:solidFill>
                  <a:srgbClr val="FF0000"/>
                </a:solidFill>
              </a:rPr>
              <a:t>마우스 </a:t>
            </a:r>
            <a:r>
              <a:rPr lang="ko-KR" altLang="ko-KR" sz="1200" dirty="0" err="1">
                <a:solidFill>
                  <a:srgbClr val="FF0000"/>
                </a:solidFill>
              </a:rPr>
              <a:t>오버시</a:t>
            </a:r>
            <a:r>
              <a:rPr lang="ko-KR" altLang="ko-KR" sz="1200" dirty="0">
                <a:solidFill>
                  <a:srgbClr val="FF0000"/>
                </a:solidFill>
              </a:rPr>
              <a:t> 완전 불투명 상태</a:t>
            </a:r>
            <a:r>
              <a:rPr lang="en-US" altLang="ko-KR" sz="1200" dirty="0">
                <a:solidFill>
                  <a:srgbClr val="FF0000"/>
                </a:solidFill>
              </a:rPr>
              <a:t> */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background-color: </a:t>
            </a:r>
            <a:r>
              <a:rPr lang="en-US" altLang="ko-KR" sz="1200" dirty="0" err="1">
                <a:solidFill>
                  <a:srgbClr val="FF0000"/>
                </a:solidFill>
              </a:rPr>
              <a:t>rgba</a:t>
            </a:r>
            <a:r>
              <a:rPr lang="en-US" altLang="ko-KR" sz="1200" dirty="0">
                <a:solidFill>
                  <a:srgbClr val="FF0000"/>
                </a:solidFill>
              </a:rPr>
              <a:t>(0,0,0,0.5);	/* </a:t>
            </a:r>
            <a:r>
              <a:rPr lang="ko-KR" altLang="ko-KR" sz="1200" dirty="0">
                <a:solidFill>
                  <a:srgbClr val="FF0000"/>
                </a:solidFill>
              </a:rPr>
              <a:t>배경 색상은</a:t>
            </a:r>
            <a:r>
              <a:rPr lang="en-US" altLang="ko-KR" sz="1200" dirty="0">
                <a:solidFill>
                  <a:srgbClr val="FF0000"/>
                </a:solidFill>
              </a:rPr>
              <a:t> 50% </a:t>
            </a:r>
            <a:r>
              <a:rPr lang="ko-KR" altLang="ko-KR" sz="1200" dirty="0">
                <a:solidFill>
                  <a:srgbClr val="FF0000"/>
                </a:solidFill>
              </a:rPr>
              <a:t>투명도를 갖는 검정색</a:t>
            </a:r>
            <a:r>
              <a:rPr lang="en-US" altLang="ko-KR" sz="1200" dirty="0">
                <a:solidFill>
                  <a:srgbClr val="FF0000"/>
                </a:solidFill>
              </a:rPr>
              <a:t> */	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}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/>
              <a:t>해당</a:t>
            </a:r>
            <a:r>
              <a:rPr lang="en-US" altLang="ko-KR" sz="1400" dirty="0"/>
              <a:t> CSS </a:t>
            </a:r>
            <a:r>
              <a:rPr lang="ko-KR" altLang="ko-KR" sz="1400" dirty="0"/>
              <a:t>속성에 따른 결과는 </a:t>
            </a:r>
            <a:r>
              <a:rPr lang="en-US" altLang="ko-KR" sz="1400" dirty="0"/>
              <a:t>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15-27]</a:t>
            </a:r>
            <a:r>
              <a:rPr lang="ko-KR" altLang="ko-KR" sz="1400" dirty="0"/>
              <a:t>에서 확인할 수 있습니다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75608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512" y="908720"/>
            <a:ext cx="5731510" cy="263461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55976" y="2875002"/>
            <a:ext cx="31726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15-26] </a:t>
            </a:r>
            <a:r>
              <a:rPr lang="ko-KR" altLang="ko-KR" sz="1200" dirty="0"/>
              <a:t>포토갤러리</a:t>
            </a:r>
            <a:r>
              <a:rPr lang="en-US" altLang="ko-KR" sz="1200" dirty="0"/>
              <a:t> CSS </a:t>
            </a:r>
            <a:r>
              <a:rPr lang="ko-KR" altLang="ko-KR" sz="1200" dirty="0"/>
              <a:t>적용 후 모습 </a:t>
            </a:r>
          </a:p>
        </p:txBody>
      </p:sp>
      <p:pic>
        <p:nvPicPr>
          <p:cNvPr id="4" name="그림 3"/>
          <p:cNvPicPr/>
          <p:nvPr/>
        </p:nvPicPr>
        <p:blipFill rotWithShape="1">
          <a:blip r:embed="rId3" cstate="print"/>
          <a:srcRect b="21667"/>
          <a:stretch/>
        </p:blipFill>
        <p:spPr bwMode="auto">
          <a:xfrm>
            <a:off x="323528" y="3789040"/>
            <a:ext cx="4638675" cy="2238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139952" y="538108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15-27] </a:t>
            </a:r>
            <a:r>
              <a:rPr lang="en-US" altLang="ko-KR" sz="1200" dirty="0" err="1"/>
              <a:t>figcaption</a:t>
            </a:r>
            <a:r>
              <a:rPr lang="ko-KR" altLang="ko-KR" sz="1200" dirty="0"/>
              <a:t>에 효과를 적용하여 마우스 </a:t>
            </a:r>
            <a:r>
              <a:rPr lang="ko-KR" altLang="ko-KR" sz="1200" dirty="0" err="1"/>
              <a:t>오버시</a:t>
            </a:r>
            <a:r>
              <a:rPr lang="ko-KR" altLang="ko-KR" sz="1200" dirty="0"/>
              <a:t> 제목이 보이게 처리함</a:t>
            </a:r>
          </a:p>
        </p:txBody>
      </p:sp>
    </p:spTree>
    <p:extLst>
      <p:ext uri="{BB962C8B-B14F-4D97-AF65-F5344CB8AC3E}">
        <p14:creationId xmlns:p14="http://schemas.microsoft.com/office/powerpoint/2010/main" val="1158720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764704"/>
            <a:ext cx="87849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/>
              <a:t>사진들을 추가하여 포토갤러리에 있는 사진들을 배치합니다</a:t>
            </a:r>
            <a:r>
              <a:rPr lang="en-US" altLang="ko-KR" sz="1400" dirty="0"/>
              <a:t>. HTML </a:t>
            </a:r>
            <a:r>
              <a:rPr lang="ko-KR" altLang="ko-KR" sz="1400" dirty="0"/>
              <a:t>태그는 </a:t>
            </a:r>
            <a:r>
              <a:rPr lang="en-US" altLang="ko-KR" sz="1400" dirty="0"/>
              <a:t>&lt;figure&gt;… &lt;/figure&gt;</a:t>
            </a:r>
            <a:r>
              <a:rPr lang="ko-KR" altLang="ko-KR" sz="1400" dirty="0"/>
              <a:t>들을 나열하면 됩니다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endParaRPr lang="ko-KR" altLang="en-US" sz="1400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528" y="1529550"/>
            <a:ext cx="5731510" cy="384937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23528" y="551723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15-28] </a:t>
            </a:r>
            <a:r>
              <a:rPr lang="ko-KR" altLang="ko-KR" sz="1200" dirty="0"/>
              <a:t>사진 배치 후 포토갤러리 모습 </a:t>
            </a:r>
          </a:p>
        </p:txBody>
      </p:sp>
    </p:spTree>
    <p:extLst>
      <p:ext uri="{BB962C8B-B14F-4D97-AF65-F5344CB8AC3E}">
        <p14:creationId xmlns:p14="http://schemas.microsoft.com/office/powerpoint/2010/main" val="2841522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908720"/>
            <a:ext cx="8856984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이제 여기에 </a:t>
            </a:r>
            <a:r>
              <a:rPr lang="ko-KR" altLang="ko-KR" sz="1400" dirty="0" err="1"/>
              <a:t>모달</a:t>
            </a:r>
            <a:r>
              <a:rPr lang="ko-KR" altLang="ko-KR" sz="1400" dirty="0"/>
              <a:t> 윈도우</a:t>
            </a:r>
            <a:r>
              <a:rPr lang="en-US" altLang="ko-KR" sz="1400" dirty="0"/>
              <a:t>(Modal window)</a:t>
            </a:r>
            <a:r>
              <a:rPr lang="ko-KR" altLang="ko-KR" sz="1400" dirty="0"/>
              <a:t>를 적용해 보겠습니다</a:t>
            </a:r>
            <a:r>
              <a:rPr lang="en-US" altLang="ko-KR" sz="1400" dirty="0"/>
              <a:t>. </a:t>
            </a:r>
            <a:r>
              <a:rPr lang="ko-KR" altLang="ko-KR" sz="1400" dirty="0" err="1"/>
              <a:t>모달</a:t>
            </a:r>
            <a:r>
              <a:rPr lang="ko-KR" altLang="ko-KR" sz="1400" dirty="0"/>
              <a:t> 윈도우 효과는</a:t>
            </a:r>
            <a:r>
              <a:rPr lang="en-US" altLang="ko-KR" sz="1400" dirty="0"/>
              <a:t> </a:t>
            </a:r>
            <a:r>
              <a:rPr lang="en-US" altLang="ko-KR" sz="1400" dirty="0" err="1"/>
              <a:t>jQuery</a:t>
            </a:r>
            <a:r>
              <a:rPr lang="ko-KR" altLang="ko-KR" sz="1400" dirty="0"/>
              <a:t>를 이용하면 편리하게 만들 수 있습니다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특히 인터넷 상에 </a:t>
            </a:r>
            <a:r>
              <a:rPr lang="ko-KR" altLang="ko-KR" sz="1400" dirty="0" err="1"/>
              <a:t>모달</a:t>
            </a:r>
            <a:r>
              <a:rPr lang="ko-KR" altLang="ko-KR" sz="1400" dirty="0"/>
              <a:t> 윈도우와 관련된 많은 </a:t>
            </a:r>
            <a:r>
              <a:rPr lang="ko-KR" altLang="ko-KR" sz="1400" dirty="0" err="1"/>
              <a:t>플러그인들이</a:t>
            </a:r>
            <a:r>
              <a:rPr lang="ko-KR" altLang="ko-KR" sz="1400" dirty="0"/>
              <a:t> 존재하는데</a:t>
            </a:r>
            <a:r>
              <a:rPr lang="en-US" altLang="ko-KR" sz="1400" dirty="0"/>
              <a:t>, </a:t>
            </a:r>
            <a:r>
              <a:rPr lang="ko-KR" altLang="ko-KR" sz="1400" dirty="0"/>
              <a:t>필자가 추천하는 </a:t>
            </a:r>
            <a:r>
              <a:rPr lang="ko-KR" altLang="ko-KR" sz="1400" dirty="0" err="1"/>
              <a:t>플러그인은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fancybox</a:t>
            </a:r>
            <a:r>
              <a:rPr lang="ko-KR" altLang="ko-KR" sz="1400" dirty="0"/>
              <a:t>라는 </a:t>
            </a:r>
            <a:r>
              <a:rPr lang="ko-KR" altLang="ko-KR" sz="1400" dirty="0" err="1"/>
              <a:t>플러그인입니다</a:t>
            </a:r>
            <a:r>
              <a:rPr lang="en-US" altLang="ko-KR" sz="1400" dirty="0"/>
              <a:t>. </a:t>
            </a:r>
            <a:r>
              <a:rPr lang="ko-KR" altLang="ko-KR" sz="1400" dirty="0"/>
              <a:t>현재는 버전</a:t>
            </a:r>
            <a:r>
              <a:rPr lang="en-US" altLang="ko-KR" sz="1400" dirty="0"/>
              <a:t> 2</a:t>
            </a:r>
            <a:r>
              <a:rPr lang="ko-KR" altLang="ko-KR" sz="1400" dirty="0"/>
              <a:t>까지 나온 상태인데</a:t>
            </a:r>
            <a:r>
              <a:rPr lang="en-US" altLang="ko-KR" sz="1400" dirty="0"/>
              <a:t>, </a:t>
            </a:r>
            <a:r>
              <a:rPr lang="ko-KR" altLang="ko-KR" sz="1400" dirty="0"/>
              <a:t>이전 버전이 완전 무료인데 반해</a:t>
            </a:r>
            <a:r>
              <a:rPr lang="en-US" altLang="ko-KR" sz="1400" dirty="0"/>
              <a:t>, </a:t>
            </a:r>
            <a:r>
              <a:rPr lang="ko-KR" altLang="ko-KR" sz="1400" dirty="0"/>
              <a:t>버전</a:t>
            </a:r>
            <a:r>
              <a:rPr lang="en-US" altLang="ko-KR" sz="1400" dirty="0"/>
              <a:t> 2</a:t>
            </a:r>
            <a:r>
              <a:rPr lang="ko-KR" altLang="ko-KR" sz="1400" dirty="0"/>
              <a:t>인 경우 개인 사용자 및 </a:t>
            </a:r>
            <a:r>
              <a:rPr lang="ko-KR" altLang="ko-KR" sz="1400" dirty="0" err="1"/>
              <a:t>비상업용</a:t>
            </a:r>
            <a:r>
              <a:rPr lang="ko-KR" altLang="ko-KR" sz="1400" dirty="0"/>
              <a:t> 사이트는 무료이지만</a:t>
            </a:r>
            <a:r>
              <a:rPr lang="en-US" altLang="ko-KR" sz="1400" dirty="0"/>
              <a:t>, </a:t>
            </a:r>
            <a:r>
              <a:rPr lang="ko-KR" altLang="ko-KR" sz="1400" dirty="0"/>
              <a:t>상용사이트는</a:t>
            </a:r>
            <a:r>
              <a:rPr lang="en-US" altLang="ko-KR" sz="1400" dirty="0"/>
              <a:t> 22,125</a:t>
            </a:r>
            <a:r>
              <a:rPr lang="ko-KR" altLang="ko-KR" sz="1400" dirty="0"/>
              <a:t>원의 비용을 지불해야 합니다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fancybox</a:t>
            </a:r>
            <a:r>
              <a:rPr lang="en-US" altLang="ko-KR" sz="1400" dirty="0"/>
              <a:t> </a:t>
            </a:r>
            <a:r>
              <a:rPr lang="ko-KR" altLang="ko-KR" sz="1400" dirty="0"/>
              <a:t>이외에도 더 좋은 무료 </a:t>
            </a:r>
            <a:r>
              <a:rPr lang="ko-KR" altLang="ko-KR" sz="1400" dirty="0" err="1"/>
              <a:t>모달</a:t>
            </a:r>
            <a:r>
              <a:rPr lang="ko-KR" altLang="ko-KR" sz="1400" dirty="0"/>
              <a:t> 윈도우용 </a:t>
            </a:r>
            <a:r>
              <a:rPr lang="ko-KR" altLang="ko-KR" sz="1400" dirty="0" err="1"/>
              <a:t>플러그인들이</a:t>
            </a:r>
            <a:r>
              <a:rPr lang="ko-KR" altLang="ko-KR" sz="1400" dirty="0"/>
              <a:t> 존재합니다</a:t>
            </a:r>
            <a:r>
              <a:rPr lang="en-US" altLang="ko-KR" sz="1400" dirty="0"/>
              <a:t>. </a:t>
            </a:r>
            <a:r>
              <a:rPr lang="ko-KR" altLang="ko-KR" sz="1400" dirty="0"/>
              <a:t>사용법이 비슷하기 때문에 여기서는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fancybox</a:t>
            </a:r>
            <a:r>
              <a:rPr lang="ko-KR" altLang="ko-KR" sz="1400" dirty="0"/>
              <a:t>를 기준으로 설명하겠습니다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먼저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fancybox</a:t>
            </a:r>
            <a:r>
              <a:rPr lang="en-US" altLang="ko-KR" sz="1400" dirty="0"/>
              <a:t> </a:t>
            </a:r>
            <a:r>
              <a:rPr lang="ko-KR" altLang="ko-KR" sz="1400" dirty="0" err="1"/>
              <a:t>플러그인을</a:t>
            </a:r>
            <a:r>
              <a:rPr lang="ko-KR" altLang="ko-KR" sz="1400" dirty="0"/>
              <a:t> 다운 받고</a:t>
            </a:r>
            <a:r>
              <a:rPr lang="en-US" altLang="ko-KR" sz="1400" dirty="0"/>
              <a:t>, </a:t>
            </a:r>
            <a:r>
              <a:rPr lang="ko-KR" altLang="ko-KR" sz="1400" dirty="0"/>
              <a:t>압축을 풀면</a:t>
            </a:r>
            <a:r>
              <a:rPr lang="en-US" altLang="ko-KR" sz="1400" dirty="0"/>
              <a:t> demo, lib, source </a:t>
            </a:r>
            <a:r>
              <a:rPr lang="ko-KR" altLang="ko-KR" sz="1400" dirty="0"/>
              <a:t>이렇게</a:t>
            </a:r>
            <a:r>
              <a:rPr lang="en-US" altLang="ko-KR" sz="1400" dirty="0"/>
              <a:t> 3</a:t>
            </a:r>
            <a:r>
              <a:rPr lang="ko-KR" altLang="ko-KR" sz="1400" dirty="0"/>
              <a:t>개의 폴더가 나타납니다</a:t>
            </a:r>
            <a:r>
              <a:rPr lang="en-US" altLang="ko-KR" sz="1400" dirty="0"/>
              <a:t>. </a:t>
            </a:r>
            <a:r>
              <a:rPr lang="ko-KR" altLang="ko-KR" sz="1400" dirty="0"/>
              <a:t>여기서 필요한 부분은</a:t>
            </a:r>
            <a:r>
              <a:rPr lang="en-US" altLang="ko-KR" sz="1400" dirty="0"/>
              <a:t> source</a:t>
            </a:r>
            <a:r>
              <a:rPr lang="ko-KR" altLang="ko-KR" sz="1400" dirty="0"/>
              <a:t>에 있는 파일만 있으면 됩니다</a:t>
            </a:r>
            <a:r>
              <a:rPr lang="en-US" altLang="ko-KR" sz="1400" dirty="0"/>
              <a:t>. </a:t>
            </a:r>
            <a:r>
              <a:rPr lang="ko-KR" altLang="ko-KR" sz="1400" dirty="0"/>
              <a:t>소스에 있는 파일들을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 </a:t>
            </a:r>
            <a:r>
              <a:rPr lang="ko-KR" altLang="ko-KR" sz="1400" dirty="0"/>
              <a:t>파일은</a:t>
            </a:r>
            <a:r>
              <a:rPr lang="en-US" altLang="ko-KR" sz="1400" dirty="0"/>
              <a:t> </a:t>
            </a:r>
            <a:r>
              <a:rPr lang="en-US" altLang="ko-KR" sz="1400" dirty="0" err="1"/>
              <a:t>yngsite</a:t>
            </a:r>
            <a:r>
              <a:rPr lang="ko-KR" altLang="ko-KR" sz="1400" dirty="0"/>
              <a:t>의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 </a:t>
            </a:r>
            <a:r>
              <a:rPr lang="ko-KR" altLang="ko-KR" sz="1400" dirty="0"/>
              <a:t>폴더에</a:t>
            </a:r>
            <a:r>
              <a:rPr lang="en-US" altLang="ko-KR" sz="1400" dirty="0"/>
              <a:t>, jquery.fancybox.js </a:t>
            </a:r>
            <a:r>
              <a:rPr lang="ko-KR" altLang="ko-KR" sz="1400" dirty="0"/>
              <a:t>또는 </a:t>
            </a:r>
            <a:r>
              <a:rPr lang="en-US" altLang="ko-KR" sz="1400" dirty="0"/>
              <a:t>jquery.fancybox.pack.js</a:t>
            </a:r>
            <a:r>
              <a:rPr lang="ko-KR" altLang="ko-KR" sz="1400" dirty="0"/>
              <a:t>는</a:t>
            </a:r>
            <a:r>
              <a:rPr lang="en-US" altLang="ko-KR" sz="1400" dirty="0"/>
              <a:t> scripts </a:t>
            </a:r>
            <a:r>
              <a:rPr lang="ko-KR" altLang="ko-KR" sz="1400" dirty="0"/>
              <a:t>폴더에 풀어 넣습니다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js</a:t>
            </a:r>
            <a:r>
              <a:rPr lang="en-US" altLang="ko-KR" sz="1400" dirty="0"/>
              <a:t> </a:t>
            </a:r>
            <a:r>
              <a:rPr lang="ko-KR" altLang="ko-KR" sz="1400" dirty="0"/>
              <a:t>파일은 하나만 있으면 됩니다</a:t>
            </a:r>
            <a:r>
              <a:rPr lang="en-US" altLang="ko-KR" sz="1400" dirty="0"/>
              <a:t>. jquery.fancybox.js </a:t>
            </a:r>
            <a:r>
              <a:rPr lang="ko-KR" altLang="ko-KR" sz="1400" dirty="0"/>
              <a:t>파일은 </a:t>
            </a:r>
            <a:r>
              <a:rPr lang="ko-KR" altLang="ko-KR" sz="1400" dirty="0" err="1"/>
              <a:t>비압축</a:t>
            </a:r>
            <a:r>
              <a:rPr lang="ko-KR" altLang="ko-KR" sz="1400" dirty="0"/>
              <a:t> 파일이고</a:t>
            </a:r>
            <a:r>
              <a:rPr lang="en-US" altLang="ko-KR" sz="1400" dirty="0"/>
              <a:t>, jquery.fancybox.pack.js </a:t>
            </a:r>
            <a:r>
              <a:rPr lang="ko-KR" altLang="ko-KR" sz="1400" dirty="0"/>
              <a:t>파일은 압축</a:t>
            </a:r>
            <a:r>
              <a:rPr lang="en-US" altLang="ko-KR" sz="1400" dirty="0"/>
              <a:t>(minimized) </a:t>
            </a:r>
            <a:r>
              <a:rPr lang="ko-KR" altLang="ko-KR" sz="1400" dirty="0"/>
              <a:t>파일입니다</a:t>
            </a:r>
            <a:r>
              <a:rPr lang="en-US" altLang="ko-KR" sz="1400" dirty="0"/>
              <a:t>. </a:t>
            </a:r>
            <a:r>
              <a:rPr lang="ko-KR" altLang="ko-KR" sz="1400" dirty="0"/>
              <a:t>나머지 이미지 파일</a:t>
            </a:r>
            <a:r>
              <a:rPr lang="en-US" altLang="ko-KR" sz="1400" dirty="0"/>
              <a:t> 4</a:t>
            </a:r>
            <a:r>
              <a:rPr lang="ko-KR" altLang="ko-KR" sz="1400" dirty="0"/>
              <a:t>개 </a:t>
            </a:r>
            <a:r>
              <a:rPr lang="en-US" altLang="ko-KR" sz="1400" dirty="0"/>
              <a:t>blank.gif, fancybox_loading.gif, fancybox_overlay.png, fancybox_sprite.png </a:t>
            </a:r>
            <a:r>
              <a:rPr lang="ko-KR" altLang="ko-KR" sz="1400" dirty="0"/>
              <a:t>파일은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imgs</a:t>
            </a:r>
            <a:r>
              <a:rPr lang="en-US" altLang="ko-KR" sz="1400" dirty="0"/>
              <a:t> </a:t>
            </a:r>
            <a:r>
              <a:rPr lang="ko-KR" altLang="ko-KR" sz="1400" dirty="0"/>
              <a:t>폴더에 넣습니다</a:t>
            </a:r>
            <a:r>
              <a:rPr lang="en-US" altLang="ko-KR" sz="1400" dirty="0"/>
              <a:t>.  </a:t>
            </a:r>
            <a:r>
              <a:rPr lang="en-US" altLang="ko-KR" sz="1400" dirty="0" err="1"/>
              <a:t>fancybox</a:t>
            </a:r>
            <a:r>
              <a:rPr lang="ko-KR" altLang="ko-KR" sz="1400" dirty="0"/>
              <a:t>를 작동하기 위해서는 각각의 파일들을 적용해 줘야 합니다</a:t>
            </a:r>
            <a:r>
              <a:rPr lang="en-US" altLang="ko-KR" sz="1400" dirty="0"/>
              <a:t>. </a:t>
            </a:r>
            <a:r>
              <a:rPr lang="ko-KR" altLang="ko-KR" sz="1400" dirty="0"/>
              <a:t>먼저 </a:t>
            </a:r>
            <a:r>
              <a:rPr lang="en-US" altLang="ko-KR" sz="1400" dirty="0"/>
              <a:t>jquery.fancybox.css</a:t>
            </a:r>
            <a:r>
              <a:rPr lang="ko-KR" altLang="ko-KR" sz="1400" dirty="0"/>
              <a:t>는</a:t>
            </a:r>
            <a:r>
              <a:rPr lang="en-US" altLang="ko-KR" sz="1400" dirty="0"/>
              <a:t> </a:t>
            </a:r>
            <a:r>
              <a:rPr lang="en-US" altLang="ko-KR" sz="1400" dirty="0" err="1"/>
              <a:t>header.php</a:t>
            </a:r>
            <a:r>
              <a:rPr lang="ko-KR" altLang="ko-KR" sz="1400" dirty="0"/>
              <a:t>에서</a:t>
            </a:r>
            <a:r>
              <a:rPr lang="en-US" altLang="ko-KR" sz="1400" dirty="0"/>
              <a:t> link</a:t>
            </a:r>
            <a:r>
              <a:rPr lang="ko-KR" altLang="ko-KR" sz="1400" dirty="0"/>
              <a:t>를 이용해서 처리해 줍니다</a:t>
            </a:r>
            <a:r>
              <a:rPr lang="en-US" altLang="ko-KR" sz="1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&lt;link </a:t>
            </a:r>
            <a:r>
              <a:rPr lang="en-US" altLang="ko-KR" sz="1400" dirty="0" err="1">
                <a:solidFill>
                  <a:srgbClr val="FF0000"/>
                </a:solidFill>
              </a:rPr>
              <a:t>href</a:t>
            </a:r>
            <a:r>
              <a:rPr lang="en-US" altLang="ko-KR" sz="1400" dirty="0">
                <a:solidFill>
                  <a:srgbClr val="FF0000"/>
                </a:solidFill>
              </a:rPr>
              <a:t>="</a:t>
            </a:r>
            <a:r>
              <a:rPr lang="en-US" altLang="ko-KR" sz="1400" dirty="0" err="1">
                <a:solidFill>
                  <a:srgbClr val="FF0000"/>
                </a:solidFill>
              </a:rPr>
              <a:t>css</a:t>
            </a:r>
            <a:r>
              <a:rPr lang="en-US" altLang="ko-KR" sz="1400" dirty="0">
                <a:solidFill>
                  <a:srgbClr val="FF0000"/>
                </a:solidFill>
              </a:rPr>
              <a:t>/jquery.fancybox.css" </a:t>
            </a:r>
            <a:r>
              <a:rPr lang="en-US" altLang="ko-KR" sz="1400" dirty="0" err="1">
                <a:solidFill>
                  <a:srgbClr val="FF0000"/>
                </a:solidFill>
              </a:rPr>
              <a:t>rel</a:t>
            </a:r>
            <a:r>
              <a:rPr lang="en-US" altLang="ko-KR" sz="1400" dirty="0">
                <a:solidFill>
                  <a:srgbClr val="FF0000"/>
                </a:solidFill>
              </a:rPr>
              <a:t>="</a:t>
            </a:r>
            <a:r>
              <a:rPr lang="en-US" altLang="ko-KR" sz="1400" dirty="0" err="1">
                <a:solidFill>
                  <a:srgbClr val="FF0000"/>
                </a:solidFill>
              </a:rPr>
              <a:t>stylesheet</a:t>
            </a:r>
            <a:r>
              <a:rPr lang="en-US" altLang="ko-KR" sz="1400" dirty="0">
                <a:solidFill>
                  <a:srgbClr val="FF0000"/>
                </a:solidFill>
              </a:rPr>
              <a:t>" type="text/</a:t>
            </a:r>
            <a:r>
              <a:rPr lang="en-US" altLang="ko-KR" sz="1400" dirty="0" err="1">
                <a:solidFill>
                  <a:srgbClr val="FF0000"/>
                </a:solidFill>
              </a:rPr>
              <a:t>css</a:t>
            </a:r>
            <a:r>
              <a:rPr lang="en-US" altLang="ko-KR" sz="1400" dirty="0">
                <a:solidFill>
                  <a:srgbClr val="FF0000"/>
                </a:solidFill>
              </a:rPr>
              <a:t>"&gt; 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js</a:t>
            </a:r>
            <a:r>
              <a:rPr lang="en-US" altLang="ko-KR" sz="1400" dirty="0"/>
              <a:t> </a:t>
            </a:r>
            <a:r>
              <a:rPr lang="ko-KR" altLang="ko-KR" sz="1400" dirty="0"/>
              <a:t>파일은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footer.php</a:t>
            </a:r>
            <a:r>
              <a:rPr lang="en-US" altLang="ko-KR" sz="1400" dirty="0"/>
              <a:t> </a:t>
            </a:r>
            <a:r>
              <a:rPr lang="ko-KR" altLang="ko-KR" sz="1400" dirty="0"/>
              <a:t>파일에서 처리해 줍니다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59703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20" y="980728"/>
            <a:ext cx="4824536" cy="471121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4355" y="5970064"/>
            <a:ext cx="5400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15-2] </a:t>
            </a:r>
            <a:r>
              <a:rPr lang="ko-KR" altLang="ko-KR" sz="1200" dirty="0"/>
              <a:t>회사소개 서브페이지의</a:t>
            </a:r>
            <a:r>
              <a:rPr lang="en-US" altLang="ko-KR" sz="1200" dirty="0"/>
              <a:t> CEO </a:t>
            </a:r>
            <a:r>
              <a:rPr lang="ko-KR" altLang="ko-KR" sz="1200" dirty="0"/>
              <a:t>인사말 부분 </a:t>
            </a:r>
            <a:r>
              <a:rPr lang="ko-KR" altLang="ko-KR" sz="1200" dirty="0" err="1"/>
              <a:t>포토샵</a:t>
            </a:r>
            <a:r>
              <a:rPr lang="ko-KR" altLang="ko-KR" sz="1200" dirty="0"/>
              <a:t> 파일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64088" y="1124744"/>
            <a:ext cx="3528392" cy="489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먼저</a:t>
            </a:r>
            <a:r>
              <a:rPr lang="en-US" altLang="ko-KR" sz="1400" dirty="0"/>
              <a:t> 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15-3]</a:t>
            </a:r>
            <a:r>
              <a:rPr lang="ko-KR" altLang="ko-KR" sz="1400" dirty="0"/>
              <a:t>과 같이 서브페이지의 모듈에 대한 </a:t>
            </a:r>
            <a:r>
              <a:rPr lang="ko-KR" altLang="ko-KR" sz="1400" dirty="0" err="1"/>
              <a:t>선택자를</a:t>
            </a:r>
            <a:r>
              <a:rPr lang="ko-KR" altLang="ko-KR" sz="1400" dirty="0"/>
              <a:t> 미리 할당하면 작업이 편리해집니다</a:t>
            </a:r>
            <a:r>
              <a:rPr lang="en-US" altLang="ko-KR" sz="1400" dirty="0"/>
              <a:t>. </a:t>
            </a:r>
            <a:r>
              <a:rPr lang="ko-KR" altLang="ko-KR" sz="1400" dirty="0"/>
              <a:t>크게</a:t>
            </a:r>
            <a:r>
              <a:rPr lang="en-US" altLang="ko-KR" sz="1400" dirty="0"/>
              <a:t> 3</a:t>
            </a:r>
            <a:r>
              <a:rPr lang="ko-KR" altLang="ko-KR" sz="1400" dirty="0"/>
              <a:t>개의 파트로 나누었는데</a:t>
            </a:r>
            <a:r>
              <a:rPr lang="en-US" altLang="ko-KR" sz="1400" dirty="0"/>
              <a:t>, </a:t>
            </a:r>
            <a:r>
              <a:rPr lang="ko-KR" altLang="ko-KR" sz="1400" dirty="0"/>
              <a:t>현재 페이지를 말해주는</a:t>
            </a:r>
            <a:r>
              <a:rPr lang="en-US" altLang="ko-KR" sz="1400" dirty="0"/>
              <a:t> h1 </a:t>
            </a:r>
            <a:r>
              <a:rPr lang="ko-KR" altLang="ko-KR" sz="1400" dirty="0"/>
              <a:t>부분</a:t>
            </a:r>
            <a:r>
              <a:rPr lang="en-US" altLang="ko-KR" sz="1400" dirty="0"/>
              <a:t>, </a:t>
            </a:r>
            <a:r>
              <a:rPr lang="ko-KR" altLang="ko-KR" sz="1400" dirty="0"/>
              <a:t>사이드 메뉴를 담당하는</a:t>
            </a:r>
            <a:r>
              <a:rPr lang="en-US" altLang="ko-KR" sz="1400" dirty="0"/>
              <a:t> aside </a:t>
            </a:r>
            <a:r>
              <a:rPr lang="ko-KR" altLang="ko-KR" sz="1400" dirty="0"/>
              <a:t>부분 그리고 메인 </a:t>
            </a:r>
            <a:r>
              <a:rPr lang="ko-KR" altLang="ko-KR" sz="1400" dirty="0" err="1"/>
              <a:t>콘텐츠가</a:t>
            </a:r>
            <a:r>
              <a:rPr lang="ko-KR" altLang="ko-KR" sz="1400" dirty="0"/>
              <a:t> 들어가는 </a:t>
            </a:r>
            <a:r>
              <a:rPr lang="en-US" altLang="ko-KR" sz="1400" dirty="0"/>
              <a:t>article </a:t>
            </a:r>
            <a:r>
              <a:rPr lang="ko-KR" altLang="ko-KR" sz="1400" dirty="0"/>
              <a:t>부분으로 구성되었습니다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여기서</a:t>
            </a:r>
            <a:r>
              <a:rPr lang="en-US" altLang="ko-KR" sz="1400" dirty="0"/>
              <a:t> aside </a:t>
            </a:r>
            <a:r>
              <a:rPr lang="ko-KR" altLang="ko-KR" sz="1400" dirty="0"/>
              <a:t>즉 사이드 메뉴 부분은 일반적으로</a:t>
            </a:r>
            <a:r>
              <a:rPr lang="en-US" altLang="ko-KR" sz="1400" dirty="0"/>
              <a:t> #sidebar</a:t>
            </a:r>
            <a:r>
              <a:rPr lang="ko-KR" altLang="ko-KR" sz="1400" dirty="0"/>
              <a:t>라는 아이디 </a:t>
            </a:r>
            <a:r>
              <a:rPr lang="ko-KR" altLang="ko-KR" sz="1400" dirty="0" err="1"/>
              <a:t>선택자를</a:t>
            </a:r>
            <a:r>
              <a:rPr lang="ko-KR" altLang="ko-KR" sz="1400" dirty="0"/>
              <a:t> 사용하는데</a:t>
            </a:r>
            <a:r>
              <a:rPr lang="en-US" altLang="ko-KR" sz="1400" dirty="0"/>
              <a:t>, </a:t>
            </a:r>
            <a:r>
              <a:rPr lang="ko-KR" altLang="ko-KR" sz="1400" dirty="0"/>
              <a:t>상황에 따라선</a:t>
            </a:r>
            <a:r>
              <a:rPr lang="en-US" altLang="ko-KR" sz="1400" dirty="0"/>
              <a:t> aside</a:t>
            </a:r>
            <a:r>
              <a:rPr lang="ko-KR" altLang="ko-KR" sz="1400" dirty="0"/>
              <a:t>라는 태그 </a:t>
            </a:r>
            <a:r>
              <a:rPr lang="ko-KR" altLang="ko-KR" sz="1400" dirty="0" err="1"/>
              <a:t>선택자를</a:t>
            </a:r>
            <a:r>
              <a:rPr lang="ko-KR" altLang="ko-KR" sz="1400" dirty="0"/>
              <a:t> 사용해도 무방합니다</a:t>
            </a:r>
            <a:r>
              <a:rPr lang="en-US" altLang="ko-KR" sz="1400" dirty="0"/>
              <a:t>. aside</a:t>
            </a:r>
            <a:r>
              <a:rPr lang="ko-KR" altLang="ko-KR" sz="1400" dirty="0"/>
              <a:t>란 태그 선택자의 용도가 사이트의 양 옆쪽에 부가 정보를 넣거나 광고를 넣는 용도로 만들어진 것이기 때문입니다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2240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\Users\Michael\AppData\Local\Temp\SNAGHTML86db7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5731510" cy="39630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4067944" y="4077072"/>
            <a:ext cx="4572000" cy="52322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15-29] </a:t>
            </a:r>
            <a:r>
              <a:rPr lang="ko-KR" altLang="ko-KR" sz="1400" dirty="0" err="1"/>
              <a:t>모달</a:t>
            </a:r>
            <a:r>
              <a:rPr lang="ko-KR" altLang="ko-KR" sz="1400" dirty="0"/>
              <a:t> 윈도우 플러그인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fancybox</a:t>
            </a:r>
            <a:r>
              <a:rPr lang="en-US" altLang="ko-KR" sz="1400" dirty="0"/>
              <a:t> </a:t>
            </a:r>
            <a:r>
              <a:rPr lang="en-US" altLang="ko-KR" sz="1400" u="sng" dirty="0">
                <a:hlinkClick r:id="rId3"/>
              </a:rPr>
              <a:t>http://fancyapps.com/fancybox/</a:t>
            </a:r>
            <a:endParaRPr lang="ko-KR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36080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764704"/>
            <a:ext cx="8784976" cy="568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또한</a:t>
            </a:r>
            <a:r>
              <a:rPr lang="en-US" altLang="ko-KR" sz="1400" dirty="0"/>
              <a:t> </a:t>
            </a:r>
            <a:r>
              <a:rPr lang="en-US" altLang="ko-KR" sz="1400" dirty="0" err="1"/>
              <a:t>js</a:t>
            </a:r>
            <a:r>
              <a:rPr lang="en-US" altLang="ko-KR" sz="1400" dirty="0"/>
              <a:t> </a:t>
            </a:r>
            <a:r>
              <a:rPr lang="ko-KR" altLang="ko-KR" sz="1400" dirty="0"/>
              <a:t>파일인 경우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footer.php</a:t>
            </a:r>
            <a:r>
              <a:rPr lang="en-US" altLang="ko-KR" sz="1400" dirty="0"/>
              <a:t> </a:t>
            </a:r>
            <a:r>
              <a:rPr lang="ko-KR" altLang="ko-KR" sz="1400" dirty="0"/>
              <a:t>파일에서 다음과 같이 기본값으로 넣어 줍니다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&lt;script type="text/</a:t>
            </a:r>
            <a:r>
              <a:rPr lang="en-US" altLang="ko-KR" sz="1200" dirty="0" err="1">
                <a:solidFill>
                  <a:srgbClr val="FF0000"/>
                </a:solidFill>
              </a:rPr>
              <a:t>javascript</a:t>
            </a:r>
            <a:r>
              <a:rPr lang="en-US" altLang="ko-KR" sz="1200" dirty="0">
                <a:solidFill>
                  <a:srgbClr val="FF0000"/>
                </a:solidFill>
              </a:rPr>
              <a:t>" </a:t>
            </a:r>
            <a:r>
              <a:rPr lang="en-US" altLang="ko-KR" sz="1200" dirty="0" err="1">
                <a:solidFill>
                  <a:srgbClr val="FF0000"/>
                </a:solidFill>
              </a:rPr>
              <a:t>src</a:t>
            </a:r>
            <a:r>
              <a:rPr lang="en-US" altLang="ko-KR" sz="1200" dirty="0">
                <a:solidFill>
                  <a:srgbClr val="FF0000"/>
                </a:solidFill>
              </a:rPr>
              <a:t>="scripts/jquery.fancybox.pack.js"&gt;&lt;/script&gt;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&lt;script type="text/</a:t>
            </a:r>
            <a:r>
              <a:rPr lang="en-US" altLang="ko-KR" sz="1200" dirty="0" err="1">
                <a:solidFill>
                  <a:srgbClr val="FF0000"/>
                </a:solidFill>
              </a:rPr>
              <a:t>javascript</a:t>
            </a:r>
            <a:r>
              <a:rPr lang="en-US" altLang="ko-KR" sz="1200" dirty="0">
                <a:solidFill>
                  <a:srgbClr val="FF0000"/>
                </a:solidFill>
              </a:rPr>
              <a:t>"&gt;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$(document).ready(function() {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   $(".</a:t>
            </a:r>
            <a:r>
              <a:rPr lang="en-US" altLang="ko-KR" sz="1200" dirty="0" err="1">
                <a:solidFill>
                  <a:srgbClr val="FF0000"/>
                </a:solidFill>
              </a:rPr>
              <a:t>fancybox</a:t>
            </a:r>
            <a:r>
              <a:rPr lang="en-US" altLang="ko-KR" sz="1200" dirty="0">
                <a:solidFill>
                  <a:srgbClr val="FF0000"/>
                </a:solidFill>
              </a:rPr>
              <a:t>").</a:t>
            </a:r>
            <a:r>
              <a:rPr lang="en-US" altLang="ko-KR" sz="1200" dirty="0" err="1">
                <a:solidFill>
                  <a:srgbClr val="FF0000"/>
                </a:solidFill>
              </a:rPr>
              <a:t>fancybox</a:t>
            </a:r>
            <a:r>
              <a:rPr lang="en-US" altLang="ko-KR" sz="1200" dirty="0">
                <a:solidFill>
                  <a:srgbClr val="FF0000"/>
                </a:solidFill>
              </a:rPr>
              <a:t>({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	</a:t>
            </a:r>
            <a:r>
              <a:rPr lang="en-US" altLang="ko-KR" sz="1200" dirty="0" err="1">
                <a:solidFill>
                  <a:srgbClr val="FF0000"/>
                </a:solidFill>
              </a:rPr>
              <a:t>openEffect</a:t>
            </a:r>
            <a:r>
              <a:rPr lang="en-US" altLang="ko-KR" sz="1200" dirty="0">
                <a:solidFill>
                  <a:srgbClr val="FF0000"/>
                </a:solidFill>
              </a:rPr>
              <a:t>	: 'none',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	</a:t>
            </a:r>
            <a:r>
              <a:rPr lang="en-US" altLang="ko-KR" sz="1200" dirty="0" err="1">
                <a:solidFill>
                  <a:srgbClr val="FF0000"/>
                </a:solidFill>
              </a:rPr>
              <a:t>closeEffect</a:t>
            </a:r>
            <a:r>
              <a:rPr lang="en-US" altLang="ko-KR" sz="1200" dirty="0">
                <a:solidFill>
                  <a:srgbClr val="FF0000"/>
                </a:solidFill>
              </a:rPr>
              <a:t>	: 'none'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});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});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 &lt;/script&gt;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 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이제</a:t>
            </a:r>
            <a:r>
              <a:rPr lang="en-US" altLang="ko-KR" sz="1400" dirty="0"/>
              <a:t> HTML </a:t>
            </a:r>
            <a:r>
              <a:rPr lang="ko-KR" altLang="ko-KR" sz="1400" dirty="0"/>
              <a:t>파일로 돌아와 이미지가 있는 부분에 다음과 같이 링크를 겁니다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&lt;figure&gt;&lt;a </a:t>
            </a:r>
            <a:r>
              <a:rPr lang="en-US" altLang="ko-KR" sz="1200" b="1" dirty="0">
                <a:solidFill>
                  <a:srgbClr val="FF0000"/>
                </a:solidFill>
              </a:rPr>
              <a:t>class="</a:t>
            </a:r>
            <a:r>
              <a:rPr lang="en-US" altLang="ko-KR" sz="1200" b="1" dirty="0" err="1">
                <a:solidFill>
                  <a:srgbClr val="FF0000"/>
                </a:solidFill>
              </a:rPr>
              <a:t>fancybox</a:t>
            </a:r>
            <a:r>
              <a:rPr lang="en-US" altLang="ko-KR" sz="1200" b="1" dirty="0">
                <a:solidFill>
                  <a:srgbClr val="FF0000"/>
                </a:solidFill>
              </a:rPr>
              <a:t>" data-</a:t>
            </a:r>
            <a:r>
              <a:rPr lang="en-US" altLang="ko-KR" sz="1200" b="1" dirty="0" err="1">
                <a:solidFill>
                  <a:srgbClr val="FF0000"/>
                </a:solidFill>
              </a:rPr>
              <a:t>fancybox</a:t>
            </a:r>
            <a:r>
              <a:rPr lang="en-US" altLang="ko-KR" sz="1200" b="1" dirty="0">
                <a:solidFill>
                  <a:srgbClr val="FF0000"/>
                </a:solidFill>
              </a:rPr>
              <a:t>-group="gallery"</a:t>
            </a:r>
            <a:r>
              <a:rPr lang="en-US" altLang="ko-KR" sz="1200" dirty="0"/>
              <a:t>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imgs</a:t>
            </a:r>
            <a:r>
              <a:rPr lang="en-US" altLang="ko-KR" sz="1200" dirty="0"/>
              <a:t>/photos/pic1.jpg" </a:t>
            </a:r>
            <a:r>
              <a:rPr lang="en-US" altLang="ko-KR" sz="1200" b="1" dirty="0">
                <a:solidFill>
                  <a:srgbClr val="FF0000"/>
                </a:solidFill>
              </a:rPr>
              <a:t>title="</a:t>
            </a:r>
            <a:r>
              <a:rPr lang="ko-KR" altLang="ko-KR" sz="1200" b="1" dirty="0" err="1">
                <a:solidFill>
                  <a:srgbClr val="FF0000"/>
                </a:solidFill>
              </a:rPr>
              <a:t>벗꽃과</a:t>
            </a:r>
            <a:r>
              <a:rPr lang="ko-KR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ko-KR" sz="1200" b="1" dirty="0" err="1">
                <a:solidFill>
                  <a:srgbClr val="FF0000"/>
                </a:solidFill>
              </a:rPr>
              <a:t>직박구리</a:t>
            </a:r>
            <a:r>
              <a:rPr lang="en-US" altLang="ko-KR" sz="1200" b="1" dirty="0">
                <a:solidFill>
                  <a:srgbClr val="FF0000"/>
                </a:solidFill>
              </a:rPr>
              <a:t>"</a:t>
            </a:r>
            <a:r>
              <a:rPr lang="en-US" altLang="ko-KR" sz="1200" dirty="0">
                <a:solidFill>
                  <a:srgbClr val="FF0000"/>
                </a:solidFill>
              </a:rPr>
              <a:t>&gt;&lt;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imgs</a:t>
            </a:r>
            <a:r>
              <a:rPr lang="en-US" altLang="ko-KR" sz="1200" dirty="0"/>
              <a:t>/photos/pic1.jpg"&gt; &lt;</a:t>
            </a:r>
            <a:r>
              <a:rPr lang="en-US" altLang="ko-KR" sz="1200" dirty="0" err="1"/>
              <a:t>figcaption</a:t>
            </a:r>
            <a:r>
              <a:rPr lang="en-US" altLang="ko-KR" sz="1200" dirty="0"/>
              <a:t>&gt;</a:t>
            </a:r>
            <a:r>
              <a:rPr lang="ko-KR" altLang="ko-KR" sz="1200" dirty="0" err="1"/>
              <a:t>벗꽃과</a:t>
            </a:r>
            <a:r>
              <a:rPr lang="ko-KR" altLang="ko-KR" sz="1200" dirty="0"/>
              <a:t> </a:t>
            </a:r>
            <a:r>
              <a:rPr lang="ko-KR" altLang="ko-KR" sz="1200" dirty="0" err="1"/>
              <a:t>직박구리</a:t>
            </a:r>
            <a:r>
              <a:rPr lang="en-US" altLang="ko-KR" sz="1200" dirty="0"/>
              <a:t> &lt;/</a:t>
            </a:r>
            <a:r>
              <a:rPr lang="en-US" altLang="ko-KR" sz="1200" dirty="0" err="1"/>
              <a:t>figcaption</a:t>
            </a:r>
            <a:r>
              <a:rPr lang="en-US" altLang="ko-KR" sz="1200" dirty="0"/>
              <a:t>&gt;&lt;/a&gt;&lt;/figure&gt;</a:t>
            </a:r>
          </a:p>
          <a:p>
            <a:pPr>
              <a:lnSpc>
                <a:spcPct val="150000"/>
              </a:lnSpc>
            </a:pPr>
            <a:r>
              <a:rPr lang="ko-KR" altLang="ko-KR" sz="1400" dirty="0"/>
              <a:t>이제 마지막으로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 </a:t>
            </a:r>
            <a:r>
              <a:rPr lang="ko-KR" altLang="ko-KR" sz="1400" dirty="0"/>
              <a:t>폴더에 있는 </a:t>
            </a:r>
            <a:r>
              <a:rPr lang="en-US" altLang="ko-KR" sz="1400" dirty="0"/>
              <a:t>jquery.fancybox.css </a:t>
            </a:r>
            <a:r>
              <a:rPr lang="ko-KR" altLang="ko-KR" sz="1400" dirty="0"/>
              <a:t>파일을 열어 이미지 파일의 경로들을 아래와 같이 수정합니다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200" strike="sngStrike" dirty="0"/>
              <a:t>background-image: </a:t>
            </a:r>
            <a:r>
              <a:rPr lang="en-US" altLang="ko-KR" sz="1200" strike="sngStrike" dirty="0" err="1"/>
              <a:t>url</a:t>
            </a:r>
            <a:r>
              <a:rPr lang="en-US" altLang="ko-KR" sz="1200" strike="sngStrike" dirty="0"/>
              <a:t>('fancybox_sprite.png');</a:t>
            </a:r>
            <a:endParaRPr lang="ko-KR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background-image: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('../</a:t>
            </a:r>
            <a:r>
              <a:rPr lang="en-US" altLang="ko-KR" sz="1200" dirty="0" err="1"/>
              <a:t>imgs</a:t>
            </a:r>
            <a:r>
              <a:rPr lang="en-US" altLang="ko-KR" sz="1200" dirty="0"/>
              <a:t>/fancybox_sprite.png');</a:t>
            </a:r>
            <a:endParaRPr lang="ko-KR" altLang="ko-KR" sz="12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14931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908720"/>
            <a:ext cx="8784976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이에 따른 결과는 </a:t>
            </a:r>
            <a:r>
              <a:rPr lang="en-US" altLang="ko-KR" sz="1400" dirty="0"/>
              <a:t>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15-24]</a:t>
            </a:r>
            <a:r>
              <a:rPr lang="ko-KR" altLang="ko-KR" sz="1400" dirty="0"/>
              <a:t>에서 봤었습니다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직접 예제를 실행해서 여러분들이 효과를 살펴보시기 바랍니다</a:t>
            </a:r>
            <a:r>
              <a:rPr lang="en-US" altLang="ko-KR" sz="1400" dirty="0"/>
              <a:t>. </a:t>
            </a:r>
            <a:r>
              <a:rPr lang="ko-KR" altLang="ko-KR" sz="1400" dirty="0"/>
              <a:t>이런 </a:t>
            </a:r>
            <a:r>
              <a:rPr lang="ko-KR" altLang="ko-KR" sz="1400" dirty="0" err="1"/>
              <a:t>모달</a:t>
            </a:r>
            <a:r>
              <a:rPr lang="ko-KR" altLang="ko-KR" sz="1400" dirty="0"/>
              <a:t> 윈도우는 활용도가 매우 높은 플러그인 중 하나입니다</a:t>
            </a:r>
            <a:r>
              <a:rPr lang="en-US" altLang="ko-KR" sz="1400" dirty="0"/>
              <a:t>. </a:t>
            </a:r>
            <a:r>
              <a:rPr lang="ko-KR" altLang="ko-KR" sz="1400" dirty="0"/>
              <a:t>따라서 이런 </a:t>
            </a:r>
            <a:r>
              <a:rPr lang="ko-KR" altLang="ko-KR" sz="1400" dirty="0" err="1"/>
              <a:t>플러그인에</a:t>
            </a:r>
            <a:r>
              <a:rPr lang="ko-KR" altLang="ko-KR" sz="1400" dirty="0"/>
              <a:t> 대한 자세한 내용은 해당 웹사이트를 참고하여 예제를 직접 적용하면서 사용법을 익히시기 바랍니다</a:t>
            </a:r>
            <a:r>
              <a:rPr lang="en-US" altLang="ko-KR" sz="1400" dirty="0"/>
              <a:t>. </a:t>
            </a:r>
            <a:r>
              <a:rPr lang="ko-KR" altLang="ko-KR" sz="1400" dirty="0"/>
              <a:t>실무에서 반드시 사용하는 플러그인 중 하나입니다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포토갤러리도 어떻게 보면 일반적인 게시판과 동일한 역할을 하기 때문에</a:t>
            </a:r>
            <a:r>
              <a:rPr lang="en-US" altLang="ko-KR" sz="1400" dirty="0"/>
              <a:t>, </a:t>
            </a:r>
            <a:r>
              <a:rPr lang="ko-KR" altLang="ko-KR" sz="1400" dirty="0"/>
              <a:t>웹 페이지 하단에 페이지를 이동할 수 있는 링크들</a:t>
            </a:r>
            <a:r>
              <a:rPr lang="en-US" altLang="ko-KR" sz="1400" dirty="0"/>
              <a:t>(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15-30)</a:t>
            </a:r>
            <a:r>
              <a:rPr lang="ko-KR" altLang="ko-KR" sz="1400" dirty="0"/>
              <a:t>이 있어야 합니다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664" y="3446641"/>
            <a:ext cx="5731510" cy="19875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1680" y="560688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15-30] </a:t>
            </a:r>
            <a:r>
              <a:rPr lang="ko-KR" altLang="ko-KR" sz="1200" dirty="0"/>
              <a:t>일반적인 게시판에서 보이는 </a:t>
            </a:r>
            <a:r>
              <a:rPr lang="ko-KR" altLang="ko-KR" sz="1200" dirty="0" err="1"/>
              <a:t>페이징</a:t>
            </a:r>
            <a:r>
              <a:rPr lang="ko-KR" altLang="ko-KR" sz="1200" dirty="0"/>
              <a:t> </a:t>
            </a:r>
            <a:r>
              <a:rPr lang="ko-KR" altLang="ko-KR" sz="1200" dirty="0" err="1"/>
              <a:t>내비게이션</a:t>
            </a:r>
            <a:r>
              <a:rPr lang="ko-KR" altLang="ko-K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3721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764704"/>
            <a:ext cx="83529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이제 이 부분에 대한 처리를 하도록 하겠습니다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숫자가 있는 부분은</a:t>
            </a:r>
            <a:r>
              <a:rPr lang="en-US" altLang="ko-KR" sz="1400" dirty="0"/>
              <a:t> HTML </a:t>
            </a:r>
            <a:r>
              <a:rPr lang="ko-KR" altLang="ko-KR" sz="1400" dirty="0"/>
              <a:t>문서에서 리스트 태그를 이용하여 꾸며주며</a:t>
            </a:r>
            <a:r>
              <a:rPr lang="en-US" altLang="ko-KR" sz="1400" dirty="0"/>
              <a:t>, </a:t>
            </a:r>
            <a:r>
              <a:rPr lang="ko-KR" altLang="ko-KR" sz="1400" dirty="0"/>
              <a:t>리스트 부분을 잡는 박스 모델이 필요합니다</a:t>
            </a:r>
            <a:r>
              <a:rPr lang="en-US" altLang="ko-KR" sz="1400" dirty="0"/>
              <a:t>. </a:t>
            </a:r>
            <a:r>
              <a:rPr lang="ko-KR" altLang="ko-KR" sz="1400" dirty="0"/>
              <a:t>전체적인</a:t>
            </a:r>
            <a:r>
              <a:rPr lang="en-US" altLang="ko-KR" sz="1400" dirty="0"/>
              <a:t> HTML </a:t>
            </a:r>
            <a:r>
              <a:rPr lang="ko-KR" altLang="ko-KR" sz="1400" dirty="0"/>
              <a:t>모습은 다음과 같이 구성됩니다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&lt;div id="page"&gt;</a:t>
            </a:r>
            <a:endParaRPr lang="ko-KR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	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 class="paging"&gt;</a:t>
            </a:r>
            <a:endParaRPr lang="ko-KR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	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="#"&gt;1&lt;/a&gt;&lt;/li&gt;</a:t>
            </a:r>
            <a:endParaRPr lang="ko-KR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… </a:t>
            </a:r>
            <a:r>
              <a:rPr lang="ko-KR" altLang="ko-KR" sz="1200" dirty="0"/>
              <a:t>중략</a:t>
            </a:r>
            <a:r>
              <a:rPr lang="en-US" altLang="ko-KR" sz="1200" dirty="0"/>
              <a:t>…</a:t>
            </a:r>
            <a:endParaRPr lang="ko-KR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	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="#"&gt;6&lt;/a&gt;&lt;/li&gt;</a:t>
            </a:r>
            <a:endParaRPr lang="ko-KR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	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		</a:t>
            </a:r>
            <a:endParaRPr lang="ko-KR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&lt;/div&gt;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	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ko-KR" sz="1400" dirty="0"/>
          </a:p>
          <a:p>
            <a:pPr lvl="1">
              <a:lnSpc>
                <a:spcPct val="150000"/>
              </a:lnSpc>
            </a:pPr>
            <a:endParaRPr lang="ko-KR" altLang="ko-KR" sz="1200" dirty="0"/>
          </a:p>
          <a:p>
            <a:pPr lvl="1">
              <a:lnSpc>
                <a:spcPct val="150000"/>
              </a:lnSpc>
            </a:pPr>
            <a:endParaRPr lang="ko-KR" altLang="en-US" sz="1200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4986" y="4149080"/>
            <a:ext cx="5731510" cy="19519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9512" y="4221088"/>
            <a:ext cx="316835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이제 해당 리스트 부분에</a:t>
            </a:r>
            <a:r>
              <a:rPr lang="en-US" altLang="ko-KR" sz="1400" dirty="0"/>
              <a:t> CSS </a:t>
            </a:r>
            <a:r>
              <a:rPr lang="ko-KR" altLang="ko-KR" sz="1400" dirty="0"/>
              <a:t>속성</a:t>
            </a:r>
            <a:r>
              <a:rPr lang="en-US" altLang="ko-KR" sz="1400" dirty="0"/>
              <a:t>[</a:t>
            </a:r>
            <a:r>
              <a:rPr lang="ko-KR" altLang="en-US" sz="1400" dirty="0"/>
              <a:t>페이지 </a:t>
            </a:r>
            <a:r>
              <a:rPr lang="en-US" altLang="ko-KR" sz="1400" dirty="0"/>
              <a:t>449 </a:t>
            </a:r>
            <a:r>
              <a:rPr lang="ko-KR" altLang="en-US" sz="1400" dirty="0"/>
              <a:t>참조</a:t>
            </a:r>
            <a:r>
              <a:rPr lang="en-US" altLang="ko-KR" sz="1400" dirty="0"/>
              <a:t>] </a:t>
            </a:r>
            <a:r>
              <a:rPr lang="ko-KR" altLang="ko-KR" sz="1400" dirty="0"/>
              <a:t>을 적용하도록 하겠습니다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ko-KR" sz="1400" dirty="0"/>
              <a:t>이에 따른 결과는</a:t>
            </a:r>
            <a:r>
              <a:rPr lang="en-US" altLang="ko-KR" sz="1400" dirty="0"/>
              <a:t> 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15-31]</a:t>
            </a:r>
            <a:r>
              <a:rPr lang="ko-KR" altLang="ko-KR" sz="1400" dirty="0"/>
              <a:t>에서 확인할 수 있습니다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3491880" y="608777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15-31] </a:t>
            </a:r>
            <a:r>
              <a:rPr lang="ko-KR" altLang="ko-KR" sz="1200" dirty="0" err="1"/>
              <a:t>페이징</a:t>
            </a:r>
            <a:r>
              <a:rPr lang="ko-KR" altLang="ko-KR" sz="1200" dirty="0"/>
              <a:t> </a:t>
            </a:r>
            <a:r>
              <a:rPr lang="ko-KR" altLang="ko-KR" sz="1200" dirty="0" err="1"/>
              <a:t>네비게이션</a:t>
            </a:r>
            <a:r>
              <a:rPr lang="en-US" altLang="ko-KR" sz="1200" dirty="0"/>
              <a:t> CSS </a:t>
            </a:r>
            <a:r>
              <a:rPr lang="ko-KR" altLang="ko-KR" sz="1200" dirty="0"/>
              <a:t>속성 적용</a:t>
            </a:r>
          </a:p>
        </p:txBody>
      </p:sp>
    </p:spTree>
    <p:extLst>
      <p:ext uri="{BB962C8B-B14F-4D97-AF65-F5344CB8AC3E}">
        <p14:creationId xmlns:p14="http://schemas.microsoft.com/office/powerpoint/2010/main" val="30021880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836712"/>
            <a:ext cx="8856984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하지만</a:t>
            </a:r>
            <a:r>
              <a:rPr lang="en-US" altLang="ko-KR" sz="1400" dirty="0"/>
              <a:t> 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15-31]</a:t>
            </a:r>
            <a:r>
              <a:rPr lang="ko-KR" altLang="ko-KR" sz="1400" dirty="0"/>
              <a:t>에서 보면 </a:t>
            </a:r>
            <a:r>
              <a:rPr lang="ko-KR" altLang="ko-KR" sz="1400" dirty="0" err="1"/>
              <a:t>페이징</a:t>
            </a:r>
            <a:r>
              <a:rPr lang="ko-KR" altLang="ko-KR" sz="1400" dirty="0"/>
              <a:t> </a:t>
            </a:r>
            <a:r>
              <a:rPr lang="ko-KR" altLang="ko-KR" sz="1400" dirty="0" err="1"/>
              <a:t>내비게이션</a:t>
            </a:r>
            <a:r>
              <a:rPr lang="ko-KR" altLang="ko-KR" sz="1400" dirty="0"/>
              <a:t> 부분이 중앙에 정렬되지 않고 화면 왼쪽으로 배치되어 있는 것을 알 수 있습니다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만약에 해당 박스 부분이 고정된 박스의 경우에는 </a:t>
            </a:r>
            <a:r>
              <a:rPr lang="ko-KR" altLang="ko-KR" sz="1400" dirty="0" err="1"/>
              <a:t>마진값을</a:t>
            </a:r>
            <a:r>
              <a:rPr lang="ko-KR" altLang="ko-KR" sz="1400" dirty="0"/>
              <a:t> 이용하여 중앙으로 배치할 수도 있습니다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현재 해당 박스부분은 </a:t>
            </a:r>
            <a:r>
              <a:rPr lang="en-US" altLang="ko-KR" sz="1400" dirty="0"/>
              <a:t>#page</a:t>
            </a:r>
            <a:r>
              <a:rPr lang="ko-KR" altLang="ko-KR" sz="1400" dirty="0"/>
              <a:t>가 담당하기 때문에 여기서</a:t>
            </a:r>
            <a:r>
              <a:rPr lang="en-US" altLang="ko-KR" sz="1400" dirty="0"/>
              <a:t> margin:0 auto</a:t>
            </a:r>
            <a:r>
              <a:rPr lang="ko-KR" altLang="ko-KR" sz="1400" dirty="0"/>
              <a:t>를</a:t>
            </a:r>
            <a:r>
              <a:rPr lang="en-US" altLang="ko-KR" sz="1400" dirty="0"/>
              <a:t> margin:0 0 0 230px;</a:t>
            </a:r>
            <a:r>
              <a:rPr lang="ko-KR" altLang="ko-KR" sz="1400" dirty="0"/>
              <a:t>로 설정하면 문제가 없습니다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44" y="2276872"/>
            <a:ext cx="5731510" cy="196786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7544" y="4221088"/>
            <a:ext cx="5832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15-32] #page </a:t>
            </a:r>
            <a:r>
              <a:rPr lang="ko-KR" altLang="ko-KR" sz="1200" dirty="0"/>
              <a:t>부분에 </a:t>
            </a:r>
            <a:r>
              <a:rPr lang="ko-KR" altLang="ko-KR" sz="1200" dirty="0" err="1"/>
              <a:t>마진값을</a:t>
            </a:r>
            <a:r>
              <a:rPr lang="ko-KR" altLang="ko-KR" sz="1200" dirty="0"/>
              <a:t> 설정하여 가운데 정렬한 후의 모습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4797152"/>
            <a:ext cx="8640960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문제는 해당 박스의 크기가 고정되지 않고 가변적이라는 데 있습니다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즉 그림에서는 숫자가</a:t>
            </a:r>
            <a:r>
              <a:rPr lang="en-US" altLang="ko-KR" sz="1400" dirty="0"/>
              <a:t> 1,2,3,,4,5,6</a:t>
            </a:r>
            <a:r>
              <a:rPr lang="ko-KR" altLang="ko-KR" sz="1400" dirty="0"/>
              <a:t>이라고 표시되었지만 그림이 없는 경우</a:t>
            </a:r>
            <a:r>
              <a:rPr lang="en-US" altLang="ko-KR" sz="1400" dirty="0"/>
              <a:t> 1,2 </a:t>
            </a:r>
            <a:r>
              <a:rPr lang="ko-KR" altLang="ko-KR" sz="1400" dirty="0"/>
              <a:t>페이지만 있을 수도 있고 그림이 많아지면 숫자가 늘어나는 문제도 생깁니다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11397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821" y="836712"/>
            <a:ext cx="878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/>
              <a:t>여기서 페이지가</a:t>
            </a:r>
            <a:r>
              <a:rPr lang="en-US" altLang="ko-KR" sz="1400" dirty="0"/>
              <a:t> 2</a:t>
            </a:r>
            <a:r>
              <a:rPr lang="ko-KR" altLang="ko-KR" sz="1400" dirty="0"/>
              <a:t>개만 존재한다고 하면</a:t>
            </a:r>
            <a:r>
              <a:rPr lang="en-US" altLang="ko-KR" sz="1400" dirty="0"/>
              <a:t> 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15-33]</a:t>
            </a:r>
            <a:r>
              <a:rPr lang="ko-KR" altLang="ko-KR" sz="1400" dirty="0"/>
              <a:t>과 같은 결과가 나오게 됩니다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endParaRPr lang="ko-KR" altLang="en-US" sz="1400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528" y="1268760"/>
            <a:ext cx="5731510" cy="18732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7544" y="3142010"/>
            <a:ext cx="69847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15-33] </a:t>
            </a:r>
            <a:r>
              <a:rPr lang="ko-KR" altLang="ko-KR" sz="1200" dirty="0"/>
              <a:t>페이지가 적을 경우 </a:t>
            </a:r>
            <a:r>
              <a:rPr lang="ko-KR" altLang="ko-KR" sz="1200" dirty="0" err="1"/>
              <a:t>페이징</a:t>
            </a:r>
            <a:r>
              <a:rPr lang="ko-KR" altLang="ko-KR" sz="1200" dirty="0"/>
              <a:t> </a:t>
            </a:r>
            <a:r>
              <a:rPr lang="ko-KR" altLang="ko-KR" sz="1200" dirty="0" err="1"/>
              <a:t>내비게이션</a:t>
            </a:r>
            <a:r>
              <a:rPr lang="ko-KR" altLang="ko-KR" sz="1200" dirty="0"/>
              <a:t> 부분은 가운데 정렬이 되지 않는다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3717032"/>
            <a:ext cx="8496944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그렇다면 이런 문제는 어떻게 해서 발생하는 것이며</a:t>
            </a:r>
            <a:r>
              <a:rPr lang="en-US" altLang="ko-KR" sz="1400" dirty="0"/>
              <a:t>, </a:t>
            </a:r>
            <a:r>
              <a:rPr lang="ko-KR" altLang="ko-KR" sz="1400" dirty="0"/>
              <a:t>문제의 해결책은 무엇일까요</a:t>
            </a:r>
            <a:r>
              <a:rPr lang="en-US" altLang="ko-KR" sz="1400" dirty="0"/>
              <a:t>?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문제의 원인은</a:t>
            </a:r>
            <a:r>
              <a:rPr lang="en-US" altLang="ko-KR" sz="1400" dirty="0"/>
              <a:t> float</a:t>
            </a:r>
            <a:r>
              <a:rPr lang="ko-KR" altLang="ko-KR" sz="1400" dirty="0"/>
              <a:t>로 인해서 생기는 것입니다</a:t>
            </a:r>
            <a:r>
              <a:rPr lang="en-US" altLang="ko-KR" sz="1400" dirty="0"/>
              <a:t>. </a:t>
            </a:r>
            <a:r>
              <a:rPr lang="ko-KR" altLang="ko-KR" sz="1400" dirty="0"/>
              <a:t>따라서 </a:t>
            </a:r>
            <a:r>
              <a:rPr lang="en-US" altLang="ko-KR" sz="1400" dirty="0"/>
              <a:t>#page </a:t>
            </a:r>
            <a:r>
              <a:rPr lang="en-US" altLang="ko-KR" sz="1400" dirty="0" err="1"/>
              <a:t>ul.paging</a:t>
            </a:r>
            <a:r>
              <a:rPr lang="en-US" altLang="ko-KR" sz="1400" dirty="0"/>
              <a:t> li</a:t>
            </a:r>
            <a:r>
              <a:rPr lang="ko-KR" altLang="ko-KR" sz="1400" dirty="0"/>
              <a:t>에 적용된 </a:t>
            </a:r>
            <a:r>
              <a:rPr lang="en-US" altLang="ko-KR" sz="1400" dirty="0"/>
              <a:t>float: left;</a:t>
            </a:r>
            <a:r>
              <a:rPr lang="ko-KR" altLang="ko-KR" sz="1400" dirty="0"/>
              <a:t>란 속성을 </a:t>
            </a:r>
            <a:r>
              <a:rPr lang="en-US" altLang="ko-KR" sz="1400" dirty="0"/>
              <a:t>display: inline-block;</a:t>
            </a:r>
            <a:r>
              <a:rPr lang="ko-KR" altLang="ko-KR" sz="1400" dirty="0"/>
              <a:t>으로 변경해 주면 됩니다</a:t>
            </a:r>
            <a:r>
              <a:rPr lang="en-US" altLang="ko-KR" sz="1400" dirty="0"/>
              <a:t>. </a:t>
            </a:r>
            <a:r>
              <a:rPr lang="ko-KR" altLang="ko-KR" sz="1400" dirty="0"/>
              <a:t>또한</a:t>
            </a:r>
            <a:r>
              <a:rPr lang="en-US" altLang="ko-KR" sz="1400" dirty="0"/>
              <a:t> #page </a:t>
            </a:r>
            <a:r>
              <a:rPr lang="ko-KR" altLang="ko-KR" sz="1400" dirty="0"/>
              <a:t>부분에 적용된 </a:t>
            </a:r>
            <a:r>
              <a:rPr lang="en-US" altLang="ko-KR" sz="1400" dirty="0"/>
              <a:t>margin: 0 auto; </a:t>
            </a:r>
            <a:r>
              <a:rPr lang="ko-KR" altLang="ko-KR" sz="1400" dirty="0"/>
              <a:t>는 해당 박스의 크기가 고정된 상태이고</a:t>
            </a:r>
            <a:r>
              <a:rPr lang="en-US" altLang="ko-KR" sz="1400" dirty="0"/>
              <a:t>, </a:t>
            </a:r>
            <a:r>
              <a:rPr lang="ko-KR" altLang="ko-KR" sz="1400" dirty="0"/>
              <a:t>내부에 있는 박스들이 가운데로 정렬해야 하기 때문에 필요가 없습니다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대신 </a:t>
            </a:r>
            <a:r>
              <a:rPr lang="en-US" altLang="ko-KR" sz="1400" dirty="0"/>
              <a:t>text-align: center; </a:t>
            </a:r>
            <a:r>
              <a:rPr lang="ko-KR" altLang="ko-KR" sz="1400" dirty="0"/>
              <a:t>라는 속성을 이용하게 되면</a:t>
            </a:r>
            <a:r>
              <a:rPr lang="en-US" altLang="ko-KR" sz="1400" dirty="0"/>
              <a:t> #page </a:t>
            </a:r>
            <a:r>
              <a:rPr lang="ko-KR" altLang="ko-KR" sz="1400" dirty="0"/>
              <a:t>내부에 있는 박스들이 가운데 정렬하게 됩니다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60830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 rotWithShape="1">
          <a:blip r:embed="rId2" cstate="print"/>
          <a:srcRect t="32392"/>
          <a:stretch/>
        </p:blipFill>
        <p:spPr bwMode="auto">
          <a:xfrm>
            <a:off x="755576" y="1052736"/>
            <a:ext cx="5734050" cy="12922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그림 2"/>
          <p:cNvPicPr/>
          <p:nvPr/>
        </p:nvPicPr>
        <p:blipFill rotWithShape="1">
          <a:blip r:embed="rId3" cstate="print"/>
          <a:srcRect t="36097"/>
          <a:stretch/>
        </p:blipFill>
        <p:spPr bwMode="auto">
          <a:xfrm>
            <a:off x="751963" y="2492894"/>
            <a:ext cx="5730875" cy="1247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58588" y="3933056"/>
            <a:ext cx="56136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15-34] #page </a:t>
            </a:r>
            <a:r>
              <a:rPr lang="ko-KR" altLang="ko-KR" sz="1200" dirty="0"/>
              <a:t>내부에 있는 박스의 길이가 가변적이어도 가운데로 정렬됨</a:t>
            </a:r>
            <a:r>
              <a:rPr lang="en-US" altLang="ko-KR" sz="1200" dirty="0"/>
              <a:t>. </a:t>
            </a:r>
            <a:endParaRPr lang="ko-KR" altLang="ko-KR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4509120"/>
            <a:ext cx="8712968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포토갤러리에는 사진을 </a:t>
            </a:r>
            <a:r>
              <a:rPr lang="ko-KR" altLang="ko-KR" sz="1400" dirty="0" err="1"/>
              <a:t>업로드하는</a:t>
            </a:r>
            <a:r>
              <a:rPr lang="ko-KR" altLang="ko-KR" sz="1400" dirty="0"/>
              <a:t> 기능도 있어야 합니다</a:t>
            </a:r>
            <a:r>
              <a:rPr lang="en-US" altLang="ko-KR" sz="1400" dirty="0"/>
              <a:t>.  </a:t>
            </a:r>
            <a:r>
              <a:rPr lang="ko-KR" altLang="ko-KR" sz="1400" dirty="0"/>
              <a:t>따라서 화면 하단에 </a:t>
            </a:r>
            <a:r>
              <a:rPr lang="en-US" altLang="ko-KR" sz="1400" dirty="0"/>
              <a:t>“</a:t>
            </a:r>
            <a:r>
              <a:rPr lang="ko-KR" altLang="ko-KR" sz="1400" dirty="0"/>
              <a:t>사진 업로드</a:t>
            </a:r>
            <a:r>
              <a:rPr lang="en-US" altLang="ko-KR" sz="1400" dirty="0"/>
              <a:t>”</a:t>
            </a:r>
            <a:r>
              <a:rPr lang="ko-KR" altLang="ko-KR" sz="1400" dirty="0"/>
              <a:t>라는 버튼을 하나 만들 예정인데</a:t>
            </a:r>
            <a:r>
              <a:rPr lang="en-US" altLang="ko-KR" sz="1400" dirty="0"/>
              <a:t>, </a:t>
            </a:r>
            <a:r>
              <a:rPr lang="ko-KR" altLang="ko-KR" sz="1400" dirty="0"/>
              <a:t>이 부분은 단순한 링크를 이용해서</a:t>
            </a:r>
            <a:r>
              <a:rPr lang="en-US" altLang="ko-KR" sz="1400" dirty="0"/>
              <a:t> HTML </a:t>
            </a:r>
            <a:r>
              <a:rPr lang="ko-KR" altLang="ko-KR" sz="1400" dirty="0"/>
              <a:t>부분을 처리하는데</a:t>
            </a:r>
            <a:r>
              <a:rPr lang="en-US" altLang="ko-KR" sz="1400" dirty="0"/>
              <a:t>, </a:t>
            </a:r>
            <a:r>
              <a:rPr lang="ko-KR" altLang="ko-KR" sz="1400" dirty="0"/>
              <a:t>클래스 </a:t>
            </a:r>
            <a:r>
              <a:rPr lang="ko-KR" altLang="ko-KR" sz="1400" dirty="0" err="1"/>
              <a:t>선택자를</a:t>
            </a:r>
            <a:r>
              <a:rPr lang="ko-KR" altLang="ko-KR" sz="1400" dirty="0"/>
              <a:t> 이용해서 박스를 하나 만들면 위치를 잡을 때 편리합니다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&lt;div class="</a:t>
            </a:r>
            <a:r>
              <a:rPr lang="en-US" altLang="ko-KR" sz="1400" dirty="0" err="1"/>
              <a:t>btn</a:t>
            </a:r>
            <a:r>
              <a:rPr lang="en-US" altLang="ko-KR" sz="1400" dirty="0"/>
              <a:t>"&gt;&lt;a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photo_upload.php</a:t>
            </a:r>
            <a:r>
              <a:rPr lang="en-US" altLang="ko-KR" sz="1400" dirty="0"/>
              <a:t>"&gt;</a:t>
            </a:r>
            <a:r>
              <a:rPr lang="ko-KR" altLang="ko-KR" sz="1400" dirty="0"/>
              <a:t>사진 업로드</a:t>
            </a:r>
            <a:r>
              <a:rPr lang="en-US" altLang="ko-KR" sz="1400" dirty="0"/>
              <a:t>&lt;/a&gt;&lt;/div&gt;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5369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836712"/>
            <a:ext cx="8928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CSS </a:t>
            </a:r>
            <a:r>
              <a:rPr lang="ko-KR" altLang="ko-KR" sz="1400" dirty="0"/>
              <a:t>속성에서는</a:t>
            </a:r>
            <a:r>
              <a:rPr lang="en-US" altLang="ko-KR" sz="1400" dirty="0"/>
              <a:t> .</a:t>
            </a:r>
            <a:r>
              <a:rPr lang="en-US" altLang="ko-KR" sz="1400" dirty="0" err="1"/>
              <a:t>btn</a:t>
            </a:r>
            <a:r>
              <a:rPr lang="ko-KR" altLang="ko-KR" sz="1400" dirty="0"/>
              <a:t>은 위치만 잡는 역할을 합니다</a:t>
            </a:r>
            <a:r>
              <a:rPr lang="en-US" altLang="ko-KR" sz="1400" dirty="0"/>
              <a:t>. </a:t>
            </a:r>
            <a:r>
              <a:rPr lang="ko-KR" altLang="ko-KR" sz="1400" dirty="0"/>
              <a:t>따라서 다음과 같이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float:right</a:t>
            </a:r>
            <a:r>
              <a:rPr lang="en-US" altLang="ko-KR" sz="1400" dirty="0"/>
              <a:t> </a:t>
            </a:r>
            <a:r>
              <a:rPr lang="ko-KR" altLang="ko-KR" sz="1400" dirty="0"/>
              <a:t>속성을 적용합니다</a:t>
            </a:r>
            <a:r>
              <a:rPr lang="en-US" altLang="ko-KR" sz="1400" dirty="0"/>
              <a:t>.  </a:t>
            </a:r>
            <a:endParaRPr lang="ko-KR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.</a:t>
            </a:r>
            <a:r>
              <a:rPr lang="en-US" altLang="ko-KR" sz="1400" dirty="0" err="1">
                <a:solidFill>
                  <a:srgbClr val="FF0000"/>
                </a:solidFill>
              </a:rPr>
              <a:t>btn</a:t>
            </a:r>
            <a:r>
              <a:rPr lang="en-US" altLang="ko-KR" sz="1400" dirty="0">
                <a:solidFill>
                  <a:srgbClr val="FF0000"/>
                </a:solidFill>
              </a:rPr>
              <a:t>{float: right;}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/>
              <a:t>만약</a:t>
            </a:r>
            <a:r>
              <a:rPr lang="en-US" altLang="ko-KR" sz="1400" dirty="0"/>
              <a:t> .</a:t>
            </a:r>
            <a:r>
              <a:rPr lang="en-US" altLang="ko-KR" sz="1400" dirty="0" err="1"/>
              <a:t>btn</a:t>
            </a:r>
            <a:r>
              <a:rPr lang="en-US" altLang="ko-KR" sz="1400" dirty="0"/>
              <a:t> </a:t>
            </a:r>
            <a:r>
              <a:rPr lang="ko-KR" altLang="ko-KR" sz="1400" dirty="0"/>
              <a:t>부분에 위치만 잡는 역할이 아닌</a:t>
            </a:r>
            <a:r>
              <a:rPr lang="en-US" altLang="ko-KR" sz="1400" dirty="0"/>
              <a:t>, </a:t>
            </a:r>
            <a:r>
              <a:rPr lang="ko-KR" altLang="ko-KR" sz="1400" dirty="0"/>
              <a:t>배경 색상과 크기들을 정하게 되면 링크가 </a:t>
            </a:r>
            <a:r>
              <a:rPr lang="en-US" altLang="ko-KR" sz="1400" dirty="0"/>
              <a:t>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15-35]</a:t>
            </a:r>
            <a:r>
              <a:rPr lang="ko-KR" altLang="ko-KR" sz="1400" dirty="0"/>
              <a:t>의 좌측 이미지에서와 같이 텍스트 부분에만 적용되어 버튼에는 링크가 잡히지 않습니다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우측이미지에서와 같이</a:t>
            </a:r>
            <a:r>
              <a:rPr lang="en-US" altLang="ko-KR" sz="1400" dirty="0"/>
              <a:t> .</a:t>
            </a:r>
            <a:r>
              <a:rPr lang="en-US" altLang="ko-KR" sz="1400" dirty="0" err="1"/>
              <a:t>btn</a:t>
            </a:r>
            <a:r>
              <a:rPr lang="en-US" altLang="ko-KR" sz="1400" dirty="0"/>
              <a:t> a </a:t>
            </a:r>
            <a:r>
              <a:rPr lang="ko-KR" altLang="ko-KR" sz="1400" dirty="0"/>
              <a:t>부분에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display:block</a:t>
            </a:r>
            <a:r>
              <a:rPr lang="ko-KR" altLang="ko-KR" sz="1400" dirty="0"/>
              <a:t>을 적용하고 나머지 속성을 적용하면 버튼과 동일하게 모든 부분에 링크가 걸립니다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560" y="2636912"/>
            <a:ext cx="1828165" cy="694690"/>
          </a:xfrm>
          <a:prstGeom prst="rect">
            <a:avLst/>
          </a:prstGeom>
        </p:spPr>
      </p:pic>
      <p:pic>
        <p:nvPicPr>
          <p:cNvPr id="4" name="그림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9436" y="2655962"/>
            <a:ext cx="1961515" cy="6756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13436" y="3334374"/>
            <a:ext cx="6706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15-35] </a:t>
            </a:r>
            <a:r>
              <a:rPr lang="ko-KR" altLang="ko-KR" sz="1200" dirty="0"/>
              <a:t>좌</a:t>
            </a:r>
            <a:r>
              <a:rPr lang="en-US" altLang="ko-KR" sz="1200" dirty="0"/>
              <a:t>: .</a:t>
            </a:r>
            <a:r>
              <a:rPr lang="en-US" altLang="ko-KR" sz="1200" dirty="0" err="1"/>
              <a:t>btn</a:t>
            </a:r>
            <a:r>
              <a:rPr lang="ko-KR" altLang="ko-KR" sz="1200" dirty="0"/>
              <a:t>에 모든 속성을 적용</a:t>
            </a:r>
            <a:r>
              <a:rPr lang="en-US" altLang="ko-KR" sz="1200" dirty="0"/>
              <a:t>, </a:t>
            </a:r>
            <a:r>
              <a:rPr lang="ko-KR" altLang="ko-KR" sz="1200" dirty="0"/>
              <a:t>우</a:t>
            </a:r>
            <a:r>
              <a:rPr lang="en-US" altLang="ko-KR" sz="1200" dirty="0"/>
              <a:t>: .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a</a:t>
            </a:r>
            <a:r>
              <a:rPr lang="ko-KR" altLang="ko-KR" sz="1200" dirty="0"/>
              <a:t>에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display:block</a:t>
            </a:r>
            <a:r>
              <a:rPr lang="en-US" altLang="ko-KR" sz="1200" dirty="0"/>
              <a:t> </a:t>
            </a:r>
            <a:r>
              <a:rPr lang="ko-KR" altLang="ko-KR" sz="1200" dirty="0"/>
              <a:t>적용 후 속성 적용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777421"/>
            <a:ext cx="878497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버튼에는</a:t>
            </a:r>
            <a:r>
              <a:rPr lang="en-US" altLang="ko-KR" sz="1400" dirty="0"/>
              <a:t> box-shadow </a:t>
            </a:r>
            <a:r>
              <a:rPr lang="ko-KR" altLang="ko-KR" sz="1400" dirty="0"/>
              <a:t>및</a:t>
            </a:r>
            <a:r>
              <a:rPr lang="en-US" altLang="ko-KR" sz="1400" dirty="0"/>
              <a:t> text-shadow</a:t>
            </a:r>
            <a:r>
              <a:rPr lang="ko-KR" altLang="ko-KR" sz="1400" dirty="0"/>
              <a:t>를 적용하여 입체감을 주었으며</a:t>
            </a:r>
            <a:r>
              <a:rPr lang="en-US" altLang="ko-KR" sz="1400" dirty="0"/>
              <a:t>, </a:t>
            </a:r>
            <a:r>
              <a:rPr lang="ko-KR" altLang="ko-KR" sz="1400" dirty="0"/>
              <a:t>특히 </a:t>
            </a:r>
            <a:r>
              <a:rPr lang="ko-KR" altLang="ko-KR" sz="1400" dirty="0" err="1"/>
              <a:t>그라데이션</a:t>
            </a:r>
            <a:r>
              <a:rPr lang="ko-KR" altLang="ko-KR" sz="1400" dirty="0"/>
              <a:t> 효과를 주어 입체감을 부각하였습니다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또한 </a:t>
            </a:r>
            <a:r>
              <a:rPr lang="en-US" altLang="ko-KR" sz="1400" dirty="0"/>
              <a:t>.</a:t>
            </a:r>
            <a:r>
              <a:rPr lang="en-US" altLang="ko-KR" sz="1400" dirty="0" err="1"/>
              <a:t>btn</a:t>
            </a:r>
            <a:r>
              <a:rPr lang="en-US" altLang="ko-KR" sz="1400" dirty="0"/>
              <a:t> a:hover</a:t>
            </a:r>
            <a:r>
              <a:rPr lang="ko-KR" altLang="ko-KR" sz="1400" dirty="0"/>
              <a:t>에 다른 배경 색상을 적용하여 마우스 </a:t>
            </a:r>
            <a:r>
              <a:rPr lang="ko-KR" altLang="ko-KR" sz="1400" dirty="0" err="1"/>
              <a:t>오버시</a:t>
            </a:r>
            <a:r>
              <a:rPr lang="ko-KR" altLang="ko-KR" sz="1400" dirty="0"/>
              <a:t> 다른 색상을 적용합니다</a:t>
            </a:r>
            <a:r>
              <a:rPr lang="en-US" altLang="ko-KR" sz="1400" dirty="0"/>
              <a:t>. </a:t>
            </a:r>
            <a:r>
              <a:rPr lang="ko-KR" altLang="ko-KR" sz="1400" dirty="0"/>
              <a:t>마지막으로 버튼을 누르면 실제로 버튼을 누른 효과를 주기 위해서 </a:t>
            </a:r>
            <a:r>
              <a:rPr lang="en-US" altLang="ko-KR" sz="1400" dirty="0"/>
              <a:t>.</a:t>
            </a:r>
            <a:r>
              <a:rPr lang="en-US" altLang="ko-KR" sz="1400" dirty="0" err="1"/>
              <a:t>btn</a:t>
            </a:r>
            <a:r>
              <a:rPr lang="en-US" altLang="ko-KR" sz="1400" dirty="0"/>
              <a:t> a:active</a:t>
            </a:r>
            <a:r>
              <a:rPr lang="ko-KR" altLang="ko-KR" sz="1400" dirty="0"/>
              <a:t>란 </a:t>
            </a:r>
            <a:r>
              <a:rPr lang="ko-KR" altLang="ko-KR" sz="1400" dirty="0" err="1"/>
              <a:t>선택자를</a:t>
            </a:r>
            <a:r>
              <a:rPr lang="ko-KR" altLang="ko-KR" sz="1400" dirty="0"/>
              <a:t> 적용합니다</a:t>
            </a:r>
            <a:r>
              <a:rPr lang="en-US" altLang="ko-KR" sz="1400" dirty="0"/>
              <a:t>. 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15-36]</a:t>
            </a:r>
            <a:r>
              <a:rPr lang="ko-KR" altLang="ko-KR" sz="1400" dirty="0"/>
              <a:t>을 보면 좌측으로부터 보통 상태일 때</a:t>
            </a:r>
            <a:r>
              <a:rPr lang="en-US" altLang="ko-KR" sz="1400" dirty="0"/>
              <a:t>, </a:t>
            </a:r>
            <a:r>
              <a:rPr lang="ko-KR" altLang="ko-KR" sz="1400" dirty="0"/>
              <a:t>버튼에 마우스 </a:t>
            </a:r>
            <a:r>
              <a:rPr lang="ko-KR" altLang="ko-KR" sz="1400" dirty="0" err="1"/>
              <a:t>오버시</a:t>
            </a:r>
            <a:r>
              <a:rPr lang="ko-KR" altLang="ko-KR" sz="1400" dirty="0"/>
              <a:t> 그리고 마지막으로 버튼을 누른 상태의 차이점을 볼 수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ko-KR" sz="1400" dirty="0"/>
              <a:t>이렇게</a:t>
            </a:r>
            <a:r>
              <a:rPr lang="en-US" altLang="ko-KR" sz="1400" dirty="0"/>
              <a:t> CSS</a:t>
            </a:r>
            <a:r>
              <a:rPr lang="ko-KR" altLang="ko-KR" sz="1400" dirty="0"/>
              <a:t>만 이용하더라도</a:t>
            </a:r>
            <a:r>
              <a:rPr lang="en-US" altLang="ko-KR" sz="1400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ko-KR" sz="1400" dirty="0"/>
              <a:t>각 버튼에 따른 다양한 효과를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적용해 줄 수 있습니다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pic>
        <p:nvPicPr>
          <p:cNvPr id="7" name="그림 6"/>
          <p:cNvPicPr/>
          <p:nvPr/>
        </p:nvPicPr>
        <p:blipFill rotWithShape="1">
          <a:blip r:embed="rId4" cstate="print"/>
          <a:srcRect l="9133" r="5023" b="12500"/>
          <a:stretch/>
        </p:blipFill>
        <p:spPr bwMode="auto">
          <a:xfrm>
            <a:off x="3131840" y="5445224"/>
            <a:ext cx="1790065" cy="600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그림 7"/>
          <p:cNvPicPr/>
          <p:nvPr/>
        </p:nvPicPr>
        <p:blipFill rotWithShape="1">
          <a:blip r:embed="rId5" cstate="print"/>
          <a:srcRect l="4975" r="2487" b="10606"/>
          <a:stretch/>
        </p:blipFill>
        <p:spPr bwMode="auto">
          <a:xfrm>
            <a:off x="4921905" y="5440143"/>
            <a:ext cx="1771650" cy="561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/>
          <p:cNvPicPr/>
          <p:nvPr/>
        </p:nvPicPr>
        <p:blipFill rotWithShape="1">
          <a:blip r:embed="rId6" cstate="print"/>
          <a:srcRect l="6513" r="3721"/>
          <a:stretch/>
        </p:blipFill>
        <p:spPr bwMode="auto">
          <a:xfrm>
            <a:off x="6732240" y="5363943"/>
            <a:ext cx="1838325" cy="638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203848" y="604529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15-36] </a:t>
            </a:r>
            <a:r>
              <a:rPr lang="ko-KR" altLang="ko-KR" sz="1200" dirty="0"/>
              <a:t>버튼에 대한 각각의 효과 적용 </a:t>
            </a:r>
          </a:p>
        </p:txBody>
      </p:sp>
    </p:spTree>
    <p:extLst>
      <p:ext uri="{BB962C8B-B14F-4D97-AF65-F5344CB8AC3E}">
        <p14:creationId xmlns:p14="http://schemas.microsoft.com/office/powerpoint/2010/main" val="3137274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836712"/>
            <a:ext cx="8784976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이제 만들어진 </a:t>
            </a:r>
            <a:r>
              <a:rPr lang="en-US" altLang="ko-KR" sz="1400" dirty="0"/>
              <a:t>“</a:t>
            </a:r>
            <a:r>
              <a:rPr lang="ko-KR" altLang="ko-KR" sz="1400" dirty="0"/>
              <a:t>사진 업로드</a:t>
            </a:r>
            <a:r>
              <a:rPr lang="en-US" altLang="ko-KR" sz="1400" dirty="0"/>
              <a:t>” </a:t>
            </a:r>
            <a:r>
              <a:rPr lang="ko-KR" altLang="ko-KR" sz="1400" dirty="0"/>
              <a:t>버튼을 누르면 사진을 올릴 수 있는 폼이 있어야 합니다</a:t>
            </a:r>
            <a:r>
              <a:rPr lang="en-US" altLang="ko-KR" sz="1400" dirty="0"/>
              <a:t>. </a:t>
            </a:r>
            <a:r>
              <a:rPr lang="ko-KR" altLang="ko-KR" sz="1400" dirty="0"/>
              <a:t>사진을 올릴 수 있는 폼을 한번 제작해 보도록 하겠습니다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사진을 </a:t>
            </a:r>
            <a:r>
              <a:rPr lang="ko-KR" altLang="ko-KR" sz="1400" dirty="0" err="1"/>
              <a:t>업로드하는</a:t>
            </a:r>
            <a:r>
              <a:rPr lang="ko-KR" altLang="ko-KR" sz="1400" dirty="0"/>
              <a:t> 폼은</a:t>
            </a:r>
            <a:r>
              <a:rPr lang="en-US" altLang="ko-KR" sz="1400" dirty="0"/>
              <a:t> HTML5</a:t>
            </a:r>
            <a:r>
              <a:rPr lang="ko-KR" altLang="ko-KR" sz="1400" dirty="0"/>
              <a:t>의</a:t>
            </a:r>
            <a:r>
              <a:rPr lang="en-US" altLang="ko-KR" sz="1400" dirty="0"/>
              <a:t> Drag &amp; Drop API</a:t>
            </a:r>
            <a:r>
              <a:rPr lang="ko-KR" altLang="ko-KR" sz="1400" dirty="0"/>
              <a:t>를 이용하여 처리해 보도록 하겠습니다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먼저 예제에서 사용된</a:t>
            </a:r>
            <a:r>
              <a:rPr lang="en-US" altLang="ko-KR" sz="1400" dirty="0"/>
              <a:t> Drag &amp; </a:t>
            </a:r>
            <a:r>
              <a:rPr lang="en-US" altLang="ko-KR" sz="1400" dirty="0" err="1"/>
              <a:t>Dro</a:t>
            </a:r>
            <a:r>
              <a:rPr lang="en-US" altLang="ko-KR" sz="1400" dirty="0"/>
              <a:t> </a:t>
            </a:r>
            <a:r>
              <a:rPr lang="ko-KR" altLang="ko-KR" sz="1400" dirty="0"/>
              <a:t>의 원본 파일은 </a:t>
            </a:r>
            <a:r>
              <a:rPr lang="en-US" altLang="ko-KR" sz="1400" u="sng" dirty="0">
                <a:hlinkClick r:id="rId2"/>
              </a:rPr>
              <a:t>http://goo.gl/Mtluc</a:t>
            </a:r>
            <a:r>
              <a:rPr lang="ko-KR" altLang="ko-KR" sz="1400" dirty="0"/>
              <a:t>을 참조했습니다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필자가 참조한</a:t>
            </a:r>
            <a:r>
              <a:rPr lang="en-US" altLang="ko-KR" sz="1400" dirty="0"/>
              <a:t> Drag &amp; Drop </a:t>
            </a:r>
            <a:r>
              <a:rPr lang="ko-KR" altLang="ko-KR" sz="1400" dirty="0"/>
              <a:t>예제 또한 </a:t>
            </a:r>
            <a:r>
              <a:rPr lang="en-US" altLang="ko-KR" sz="1400" u="sng" dirty="0">
                <a:hlinkClick r:id="rId3"/>
              </a:rPr>
              <a:t>http://studio.html5rocks.com/#Photos</a:t>
            </a:r>
            <a:r>
              <a:rPr lang="ko-KR" altLang="ko-KR" sz="1400" dirty="0"/>
              <a:t>를 참조했음을 알려드립니다</a:t>
            </a:r>
            <a:r>
              <a:rPr lang="en-US" altLang="ko-KR" sz="1400" dirty="0"/>
              <a:t>. </a:t>
            </a:r>
            <a:r>
              <a:rPr lang="ko-KR" altLang="ko-KR" sz="1400" dirty="0"/>
              <a:t>우선 완성된 포토 업로드 화면은 </a:t>
            </a:r>
            <a:r>
              <a:rPr lang="en-US" altLang="ko-KR" sz="1400" dirty="0"/>
              <a:t>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15-37]</a:t>
            </a:r>
            <a:r>
              <a:rPr lang="ko-KR" altLang="ko-KR" sz="1400" dirty="0"/>
              <a:t>과 같습니다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pic>
        <p:nvPicPr>
          <p:cNvPr id="3" name="그림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3528" y="2852936"/>
            <a:ext cx="4381860" cy="306720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34959" y="6021288"/>
            <a:ext cx="27991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15-37] </a:t>
            </a:r>
            <a:r>
              <a:rPr lang="ko-KR" altLang="ko-KR" sz="1200" dirty="0"/>
              <a:t>완성된 포토 업로드 화면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04048" y="4660219"/>
            <a:ext cx="3960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000" i="1" dirty="0"/>
              <a:t>주</a:t>
            </a:r>
            <a:r>
              <a:rPr lang="en-US" altLang="ko-KR" sz="1000" i="1" dirty="0"/>
              <a:t>) </a:t>
            </a:r>
            <a:r>
              <a:rPr lang="ko-KR" altLang="ko-KR" sz="1000" i="1" dirty="0"/>
              <a:t>예제에 사용된 페이지는 </a:t>
            </a:r>
            <a:r>
              <a:rPr lang="en-US" altLang="ko-KR" sz="1000" i="1" dirty="0" err="1"/>
              <a:t>php</a:t>
            </a:r>
            <a:r>
              <a:rPr lang="en-US" altLang="ko-KR" sz="1000" i="1" dirty="0"/>
              <a:t> </a:t>
            </a:r>
            <a:r>
              <a:rPr lang="ko-KR" altLang="ko-KR" sz="1000" i="1" dirty="0"/>
              <a:t>프로그래밍이 적용되지 않는 페이지입니다</a:t>
            </a:r>
            <a:r>
              <a:rPr lang="en-US" altLang="ko-KR" sz="1000" i="1" dirty="0"/>
              <a:t>. </a:t>
            </a:r>
            <a:r>
              <a:rPr lang="en-US" altLang="ko-KR" sz="1000" i="1" dirty="0" err="1"/>
              <a:t>php</a:t>
            </a:r>
            <a:r>
              <a:rPr lang="en-US" altLang="ko-KR" sz="1000" i="1" dirty="0"/>
              <a:t>, </a:t>
            </a:r>
            <a:r>
              <a:rPr lang="ko-KR" altLang="ko-KR" sz="1000" i="1" dirty="0"/>
              <a:t>또는 기타 웹 프로그래밍을 적용하면</a:t>
            </a:r>
            <a:r>
              <a:rPr lang="en-US" altLang="ko-KR" sz="1000" i="1" dirty="0"/>
              <a:t>, </a:t>
            </a:r>
            <a:r>
              <a:rPr lang="ko-KR" altLang="ko-KR" sz="1000" i="1" dirty="0"/>
              <a:t>포토갤러리 부분을 완성할 수 있습니다</a:t>
            </a:r>
            <a:r>
              <a:rPr lang="en-US" altLang="ko-KR" sz="1000" i="1" dirty="0"/>
              <a:t>. </a:t>
            </a:r>
            <a:r>
              <a:rPr lang="ko-KR" altLang="ko-KR" sz="1000" i="1" dirty="0"/>
              <a:t>실제 작동되는 예제에서도 웹 프로그래밍은 적용하지 않겠습니다</a:t>
            </a:r>
            <a:r>
              <a:rPr lang="en-US" altLang="ko-KR" sz="1000" i="1" dirty="0"/>
              <a:t>. </a:t>
            </a:r>
            <a:r>
              <a:rPr lang="ko-KR" altLang="ko-KR" sz="1000" i="1" dirty="0"/>
              <a:t>필자 개인 웹 </a:t>
            </a:r>
            <a:r>
              <a:rPr lang="ko-KR" altLang="ko-KR" sz="1000" i="1" dirty="0" err="1"/>
              <a:t>호스팅</a:t>
            </a:r>
            <a:r>
              <a:rPr lang="ko-KR" altLang="ko-KR" sz="1000" i="1" dirty="0"/>
              <a:t> 서버</a:t>
            </a:r>
            <a:r>
              <a:rPr lang="en-US" altLang="ko-KR" sz="1000" i="1" dirty="0"/>
              <a:t>(</a:t>
            </a:r>
            <a:r>
              <a:rPr lang="ko-KR" altLang="ko-KR" sz="1000" i="1" dirty="0"/>
              <a:t>용량이 한정적입니다</a:t>
            </a:r>
            <a:r>
              <a:rPr lang="en-US" altLang="ko-KR" sz="1000" i="1" dirty="0"/>
              <a:t>)</a:t>
            </a:r>
            <a:r>
              <a:rPr lang="ko-KR" altLang="ko-KR" sz="1000" i="1" dirty="0"/>
              <a:t>에 과도한 부하를 걸리게 할 수 있기 때문입니다</a:t>
            </a:r>
            <a:r>
              <a:rPr lang="en-US" altLang="ko-KR" sz="1000" i="1" dirty="0"/>
              <a:t>. </a:t>
            </a:r>
            <a:r>
              <a:rPr lang="ko-KR" altLang="ko-KR" sz="1000" i="1" dirty="0"/>
              <a:t>따라서 이 부분을 완성하기 위해서는 웹 프로그래머의 도움을 받아서 회원 정보와 제목 및 사진 설명 부분을 연동하는 작업이 필요합니다</a:t>
            </a:r>
            <a:r>
              <a:rPr lang="en-US" altLang="ko-KR" sz="1000" i="1" dirty="0"/>
              <a:t>.</a:t>
            </a:r>
            <a:endParaRPr lang="ko-KR" altLang="ko-KR" sz="1000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30316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836712"/>
            <a:ext cx="8856984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15-37]</a:t>
            </a:r>
            <a:r>
              <a:rPr lang="ko-KR" altLang="ko-KR" sz="1400" dirty="0"/>
              <a:t>에서와 같이 </a:t>
            </a:r>
            <a:r>
              <a:rPr lang="en-US" altLang="ko-KR" sz="1400" dirty="0"/>
              <a:t>“</a:t>
            </a:r>
            <a:r>
              <a:rPr lang="ko-KR" altLang="ko-KR" sz="1400" dirty="0"/>
              <a:t>이곳에 사진을 끌어다 놓으세요</a:t>
            </a:r>
            <a:r>
              <a:rPr lang="en-US" altLang="ko-KR" sz="1400" dirty="0"/>
              <a:t>” </a:t>
            </a:r>
            <a:r>
              <a:rPr lang="ko-KR" altLang="ko-KR" sz="1400" dirty="0"/>
              <a:t>부분에 사진을 끌어다 놓으면</a:t>
            </a:r>
            <a:r>
              <a:rPr lang="en-US" altLang="ko-KR" sz="1400" dirty="0"/>
              <a:t> 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15-38]</a:t>
            </a:r>
            <a:r>
              <a:rPr lang="ko-KR" altLang="ko-KR" sz="1400" dirty="0"/>
              <a:t>과 같은 화면이 됩니다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일반적으로 브라우저에 사진을 끌어다 놓게 되면</a:t>
            </a:r>
            <a:r>
              <a:rPr lang="en-US" altLang="ko-KR" sz="1400" dirty="0"/>
              <a:t>, </a:t>
            </a:r>
            <a:r>
              <a:rPr lang="ko-KR" altLang="ko-KR" sz="1400" dirty="0"/>
              <a:t>브라우저에는 사진만 표시됩니다</a:t>
            </a:r>
            <a:r>
              <a:rPr lang="en-US" altLang="ko-KR" sz="1400" dirty="0"/>
              <a:t>. </a:t>
            </a:r>
            <a:r>
              <a:rPr lang="ko-KR" altLang="ko-KR" sz="1400" dirty="0"/>
              <a:t>하지만</a:t>
            </a:r>
            <a:r>
              <a:rPr lang="en-US" altLang="ko-KR" sz="1400" dirty="0"/>
              <a:t> HTML5</a:t>
            </a:r>
            <a:r>
              <a:rPr lang="ko-KR" altLang="ko-KR" sz="1400" dirty="0"/>
              <a:t>의</a:t>
            </a:r>
            <a:r>
              <a:rPr lang="en-US" altLang="ko-KR" sz="1400" dirty="0"/>
              <a:t> Drag &amp; Drop API</a:t>
            </a:r>
            <a:r>
              <a:rPr lang="ko-KR" altLang="ko-KR" sz="1400" dirty="0"/>
              <a:t>를 사용하게 되면 사진 데이터가 현재 브라우저의 메모리에 올라가 있게 되며</a:t>
            </a:r>
            <a:r>
              <a:rPr lang="en-US" altLang="ko-KR" sz="1400" dirty="0"/>
              <a:t>, </a:t>
            </a:r>
            <a:r>
              <a:rPr lang="ko-KR" altLang="ko-KR" sz="1400" dirty="0"/>
              <a:t>제목과 사진 설명을 추가 입력한 후 전송하기 버튼을 누르면 해당 데이터가 서버에 업로드 되게끔 처리하면 됩니다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979" y="2745019"/>
            <a:ext cx="4536504" cy="312217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79512" y="6015771"/>
            <a:ext cx="2853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15-38] </a:t>
            </a:r>
            <a:r>
              <a:rPr lang="ko-KR" altLang="ko-KR" sz="1200" dirty="0"/>
              <a:t>사진을 끌어다 놓은 상태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2040" y="2826424"/>
            <a:ext cx="3960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HTML </a:t>
            </a:r>
            <a:r>
              <a:rPr lang="ko-KR" altLang="ko-KR" sz="1400" dirty="0"/>
              <a:t>부분은 </a:t>
            </a:r>
            <a:r>
              <a:rPr lang="en-US" altLang="ko-KR" sz="1400" dirty="0"/>
              <a:t>[</a:t>
            </a:r>
            <a:r>
              <a:rPr lang="ko-KR" altLang="en-US" sz="1400" dirty="0"/>
              <a:t>페이지 </a:t>
            </a:r>
            <a:r>
              <a:rPr lang="en-US" altLang="ko-KR" sz="1400" dirty="0"/>
              <a:t>454 </a:t>
            </a:r>
            <a:r>
              <a:rPr lang="ko-KR" altLang="en-US" sz="1400" dirty="0"/>
              <a:t>코드 </a:t>
            </a:r>
            <a:r>
              <a:rPr lang="en-US" altLang="ko-KR" sz="1400" dirty="0"/>
              <a:t>15-7 </a:t>
            </a:r>
            <a:r>
              <a:rPr lang="ko-KR" altLang="en-US" sz="1400" dirty="0"/>
              <a:t>참조</a:t>
            </a:r>
            <a:r>
              <a:rPr lang="en-US" altLang="ko-KR" sz="1400" dirty="0"/>
              <a:t>] </a:t>
            </a:r>
            <a:r>
              <a:rPr lang="ko-KR" altLang="ko-KR" sz="1400" dirty="0"/>
              <a:t>다음과 같이 구성되어 있으며</a:t>
            </a:r>
            <a:r>
              <a:rPr lang="en-US" altLang="ko-KR" sz="1400" dirty="0"/>
              <a:t>, </a:t>
            </a:r>
            <a:r>
              <a:rPr lang="ko-KR" altLang="ko-KR" sz="1400" dirty="0"/>
              <a:t>복잡한 부분은 없습니다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076056" y="3861048"/>
            <a:ext cx="381642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실제 해당 기능이 작동하기 위해서는</a:t>
            </a:r>
            <a:r>
              <a:rPr lang="en-US" altLang="ko-KR" sz="1400" dirty="0"/>
              <a:t> HTML5</a:t>
            </a:r>
            <a:r>
              <a:rPr lang="ko-KR" altLang="ko-KR" sz="1400" dirty="0"/>
              <a:t>의</a:t>
            </a:r>
            <a:r>
              <a:rPr lang="en-US" altLang="ko-KR" sz="1400" dirty="0"/>
              <a:t> Drag &amp; Drop API</a:t>
            </a:r>
            <a:r>
              <a:rPr lang="ko-KR" altLang="ko-KR" sz="1400" dirty="0"/>
              <a:t>가 있어야만 작동을 합니다</a:t>
            </a:r>
            <a:r>
              <a:rPr lang="en-US" altLang="ko-KR" sz="1400" dirty="0"/>
              <a:t>. </a:t>
            </a:r>
            <a:r>
              <a:rPr lang="ko-KR" altLang="ko-KR" sz="1400" dirty="0"/>
              <a:t>예제에서는 다음과 같은 코드를 사용했습니다</a:t>
            </a:r>
            <a:r>
              <a:rPr lang="en-US" altLang="ko-KR" sz="1400" dirty="0"/>
              <a:t>. [</a:t>
            </a:r>
            <a:r>
              <a:rPr lang="ko-KR" altLang="en-US" sz="1400" dirty="0"/>
              <a:t>페이지 </a:t>
            </a:r>
            <a:r>
              <a:rPr lang="en-US" altLang="ko-KR" sz="1400" dirty="0"/>
              <a:t>455 </a:t>
            </a:r>
            <a:r>
              <a:rPr lang="ko-KR" altLang="en-US" sz="1400" dirty="0"/>
              <a:t>코드 </a:t>
            </a:r>
            <a:r>
              <a:rPr lang="en-US" altLang="ko-KR" sz="1400" dirty="0"/>
              <a:t>15-8 </a:t>
            </a:r>
            <a:r>
              <a:rPr lang="ko-KR" altLang="en-US" sz="1400" dirty="0"/>
              <a:t>참조</a:t>
            </a:r>
            <a:r>
              <a:rPr lang="en-US" altLang="ko-KR" sz="1400" dirty="0"/>
              <a:t>]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9331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28184" y="787400"/>
            <a:ext cx="273630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h1 </a:t>
            </a:r>
            <a:r>
              <a:rPr lang="ko-KR" altLang="ko-KR" sz="1400" dirty="0"/>
              <a:t>부분은 배경 이미지 위에</a:t>
            </a:r>
            <a:r>
              <a:rPr lang="en-US" altLang="ko-KR" sz="1400" dirty="0"/>
              <a:t> COMPANY</a:t>
            </a:r>
            <a:r>
              <a:rPr lang="ko-KR" altLang="ko-KR" sz="1400" dirty="0"/>
              <a:t>라고 씌어 있는데</a:t>
            </a:r>
            <a:r>
              <a:rPr lang="en-US" altLang="ko-KR" sz="1400" dirty="0"/>
              <a:t>, CSS3</a:t>
            </a:r>
            <a:r>
              <a:rPr lang="ko-KR" altLang="ko-KR" sz="1400" dirty="0"/>
              <a:t>의 웹 폰트가 사용되지 않을 때는 배경 이미지를 텍스트와 결합하여 하나의 이미지로 만들어서 제작하곤 했습니다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하지만</a:t>
            </a:r>
            <a:r>
              <a:rPr lang="en-US" altLang="ko-KR" sz="1400" dirty="0"/>
              <a:t> CSS3</a:t>
            </a:r>
            <a:r>
              <a:rPr lang="ko-KR" altLang="ko-KR" sz="1400" dirty="0"/>
              <a:t>에서 웹 폰트가 도입됨에 따라 다양한 폰트를 웹에서 사용할 수 있게 되어 이 부분도 단순히 배경이미지로 처리하기보다는</a:t>
            </a:r>
            <a:r>
              <a:rPr lang="en-US" altLang="ko-KR" sz="1400" dirty="0"/>
              <a:t>, </a:t>
            </a:r>
            <a:r>
              <a:rPr lang="ko-KR" altLang="ko-KR" sz="1400" dirty="0"/>
              <a:t>텍스트와 배경 이미지를 결합하여 사용하는 것이 좋습니다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pic>
        <p:nvPicPr>
          <p:cNvPr id="2062" name="그림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87400"/>
            <a:ext cx="5734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7"/>
          <p:cNvSpPr>
            <a:spLocks noChangeArrowheads="1"/>
          </p:cNvSpPr>
          <p:nvPr/>
        </p:nvSpPr>
        <p:spPr bwMode="auto">
          <a:xfrm>
            <a:off x="422970" y="1508125"/>
            <a:ext cx="5429250" cy="904875"/>
          </a:xfrm>
          <a:prstGeom prst="rect">
            <a:avLst/>
          </a:prstGeom>
          <a:noFill/>
          <a:ln w="25400">
            <a:solidFill>
              <a:srgbClr val="243F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직사각형 8"/>
          <p:cNvSpPr>
            <a:spLocks noChangeArrowheads="1"/>
          </p:cNvSpPr>
          <p:nvPr/>
        </p:nvSpPr>
        <p:spPr bwMode="auto">
          <a:xfrm>
            <a:off x="422970" y="2460625"/>
            <a:ext cx="1085850" cy="1381125"/>
          </a:xfrm>
          <a:prstGeom prst="rect">
            <a:avLst/>
          </a:prstGeom>
          <a:noFill/>
          <a:ln w="25400">
            <a:solidFill>
              <a:srgbClr val="243F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직사각형 9"/>
          <p:cNvSpPr>
            <a:spLocks noChangeArrowheads="1"/>
          </p:cNvSpPr>
          <p:nvPr/>
        </p:nvSpPr>
        <p:spPr bwMode="auto">
          <a:xfrm>
            <a:off x="1632645" y="2460625"/>
            <a:ext cx="4219575" cy="2847975"/>
          </a:xfrm>
          <a:prstGeom prst="rect">
            <a:avLst/>
          </a:prstGeom>
          <a:noFill/>
          <a:ln w="25400">
            <a:solidFill>
              <a:srgbClr val="243F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4733925" y="1101725"/>
            <a:ext cx="1314450" cy="342900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h1</a:t>
            </a:r>
            <a:endParaRPr kumimoji="1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156270" y="3736975"/>
            <a:ext cx="1114425" cy="361950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aside</a:t>
            </a:r>
            <a:endParaRPr kumimoji="1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4280595" y="5137150"/>
            <a:ext cx="1704975" cy="381000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article</a:t>
            </a:r>
            <a:endParaRPr kumimoji="1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9" name="Rectangle 25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0" y="6057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875171" y="6067213"/>
            <a:ext cx="41044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15-3] </a:t>
            </a:r>
            <a:r>
              <a:rPr lang="ko-KR" altLang="ko-KR" sz="1200" dirty="0"/>
              <a:t>서브페이지 구성 요소를 </a:t>
            </a:r>
            <a:r>
              <a:rPr lang="ko-KR" altLang="ko-KR" sz="1200" dirty="0" err="1"/>
              <a:t>선택자로</a:t>
            </a:r>
            <a:r>
              <a:rPr lang="ko-KR" altLang="ko-KR" sz="1200" dirty="0"/>
              <a:t> 분할하기 </a:t>
            </a:r>
          </a:p>
        </p:txBody>
      </p:sp>
    </p:spTree>
    <p:extLst>
      <p:ext uri="{BB962C8B-B14F-4D97-AF65-F5344CB8AC3E}">
        <p14:creationId xmlns:p14="http://schemas.microsoft.com/office/powerpoint/2010/main" val="2972402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908720"/>
            <a:ext cx="8712968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15-39]</a:t>
            </a:r>
            <a:r>
              <a:rPr lang="ko-KR" altLang="ko-KR" sz="1400" dirty="0"/>
              <a:t>을 보시면</a:t>
            </a:r>
            <a:r>
              <a:rPr lang="en-US" altLang="ko-KR" sz="1400" dirty="0"/>
              <a:t> drag &amp; drop </a:t>
            </a:r>
            <a:r>
              <a:rPr lang="ko-KR" altLang="ko-KR" sz="1400" dirty="0"/>
              <a:t>부분에 이미지를 끌어다 놓게 되면</a:t>
            </a:r>
            <a:r>
              <a:rPr lang="en-US" altLang="ko-KR" sz="1400" dirty="0"/>
              <a:t>, </a:t>
            </a:r>
            <a:r>
              <a:rPr lang="ko-KR" altLang="ko-KR" sz="1400" dirty="0"/>
              <a:t>전송하기 버튼을 누르기 전까지 이미지는</a:t>
            </a:r>
            <a:r>
              <a:rPr lang="en-US" altLang="ko-KR" sz="1400" dirty="0"/>
              <a:t> data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 </a:t>
            </a:r>
            <a:r>
              <a:rPr lang="ko-KR" altLang="ko-KR" sz="1400" dirty="0"/>
              <a:t>형식으로 브라우저의 캐시에 남아 있게 되며</a:t>
            </a:r>
            <a:r>
              <a:rPr lang="en-US" altLang="ko-KR" sz="1400" dirty="0"/>
              <a:t>, </a:t>
            </a:r>
            <a:r>
              <a:rPr lang="ko-KR" altLang="ko-KR" sz="1400" dirty="0"/>
              <a:t>후반 웹 프로그래밍 작업을 이용하여</a:t>
            </a:r>
            <a:r>
              <a:rPr lang="en-US" altLang="ko-KR" sz="1400" dirty="0"/>
              <a:t> POST </a:t>
            </a:r>
            <a:r>
              <a:rPr lang="ko-KR" altLang="ko-KR" sz="1400" dirty="0"/>
              <a:t>명령을 처리할 때</a:t>
            </a:r>
            <a:r>
              <a:rPr lang="en-US" altLang="ko-KR" sz="1400" dirty="0"/>
              <a:t>, </a:t>
            </a:r>
            <a:r>
              <a:rPr lang="ko-KR" altLang="ko-KR" sz="1400" dirty="0"/>
              <a:t>브라우저 캐시에 있는 이미지를 웹 서버로 전송하여 처리하면 됩니다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포토갤러리 업로드 페이지의</a:t>
            </a:r>
            <a:r>
              <a:rPr lang="en-US" altLang="ko-KR" sz="1400" dirty="0"/>
              <a:t> CSS </a:t>
            </a:r>
            <a:r>
              <a:rPr lang="ko-KR" altLang="ko-KR" sz="1400" dirty="0"/>
              <a:t>파일은 예제 파일을 통해서 확인해 보시기 바랍니다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복잡한 부분이 전혀 없습니다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다만 현재</a:t>
            </a:r>
            <a:r>
              <a:rPr lang="en-US" altLang="ko-KR" sz="1400" dirty="0"/>
              <a:t> drag &amp; drop </a:t>
            </a:r>
            <a:r>
              <a:rPr lang="ko-KR" altLang="ko-KR" sz="1400" dirty="0"/>
              <a:t>처리 부분은 현재 인터넷에서 발견할 수 있는</a:t>
            </a:r>
            <a:r>
              <a:rPr lang="en-US" altLang="ko-KR" sz="1400" dirty="0"/>
              <a:t> drag &amp; drop </a:t>
            </a:r>
            <a:r>
              <a:rPr lang="ko-KR" altLang="ko-KR" sz="1400" dirty="0"/>
              <a:t>예제 중 가장 간단한 방법으로 처리한 것입니다</a:t>
            </a:r>
            <a:r>
              <a:rPr lang="en-US" altLang="ko-KR" sz="1400" dirty="0"/>
              <a:t>. </a:t>
            </a:r>
            <a:r>
              <a:rPr lang="ko-KR" altLang="ko-KR" sz="1400" dirty="0"/>
              <a:t>예제의 단점은 오직 하나의 이미지만 업로드 할 수 있다는 것이며</a:t>
            </a:r>
            <a:r>
              <a:rPr lang="en-US" altLang="ko-KR" sz="1400" dirty="0"/>
              <a:t>, </a:t>
            </a:r>
            <a:r>
              <a:rPr lang="ko-KR" altLang="ko-KR" sz="1400" dirty="0"/>
              <a:t>현재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imgBG</a:t>
            </a:r>
            <a:r>
              <a:rPr lang="en-US" altLang="ko-KR" sz="1400" dirty="0"/>
              <a:t> </a:t>
            </a:r>
            <a:r>
              <a:rPr lang="ko-KR" altLang="ko-KR" sz="1400" dirty="0"/>
              <a:t>부분을 임시로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ko-KR" altLang="ko-KR" sz="1400" dirty="0"/>
              <a:t>태그를 이용하여</a:t>
            </a:r>
            <a:r>
              <a:rPr lang="en-US" altLang="ko-KR" sz="1400" dirty="0"/>
              <a:t> drag </a:t>
            </a:r>
            <a:r>
              <a:rPr lang="ko-KR" altLang="ko-KR" sz="1400" dirty="0"/>
              <a:t>된 이미지 파일을 교체하는 방식을 사용한 것입니다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보다 정교하고 자동화된 이미지</a:t>
            </a:r>
            <a:r>
              <a:rPr lang="en-US" altLang="ko-KR" sz="1400" dirty="0"/>
              <a:t> drag &amp; drop </a:t>
            </a:r>
            <a:r>
              <a:rPr lang="ko-KR" altLang="ko-KR" sz="1400" dirty="0"/>
              <a:t>예제는 </a:t>
            </a:r>
            <a:r>
              <a:rPr lang="en-US" altLang="ko-KR" sz="1400" u="sng" dirty="0">
                <a:hlinkClick r:id="rId2"/>
              </a:rPr>
              <a:t>http://html5demos.com/dnd-upload</a:t>
            </a:r>
            <a:r>
              <a:rPr lang="en-US" altLang="ko-KR" sz="1400" dirty="0"/>
              <a:t> </a:t>
            </a:r>
            <a:r>
              <a:rPr lang="ko-KR" altLang="ko-KR" sz="1400" dirty="0"/>
              <a:t>에서 확인할 수 있습니다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916848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528" y="260648"/>
            <a:ext cx="5731510" cy="59797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72200" y="4149080"/>
            <a:ext cx="2520280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15-39] </a:t>
            </a:r>
            <a:r>
              <a:rPr lang="ko-KR" altLang="ko-KR" sz="1200" dirty="0"/>
              <a:t>이미지를</a:t>
            </a:r>
            <a:r>
              <a:rPr lang="en-US" altLang="ko-KR" sz="1200" dirty="0"/>
              <a:t> drag&amp; drop </a:t>
            </a:r>
            <a:r>
              <a:rPr lang="ko-KR" altLang="ko-KR" sz="1200" dirty="0"/>
              <a:t>했을 때</a:t>
            </a:r>
            <a:r>
              <a:rPr lang="en-US" altLang="ko-KR" sz="1200" dirty="0"/>
              <a:t>, </a:t>
            </a:r>
            <a:r>
              <a:rPr lang="ko-KR" altLang="ko-KR" sz="1200" dirty="0" err="1"/>
              <a:t>구글</a:t>
            </a:r>
            <a:r>
              <a:rPr lang="ko-KR" altLang="ko-KR" sz="1200" dirty="0"/>
              <a:t> 개발자 도구를 이용하게 되면</a:t>
            </a:r>
            <a:r>
              <a:rPr lang="en-US" altLang="ko-KR" sz="1200" dirty="0"/>
              <a:t>, </a:t>
            </a:r>
            <a:r>
              <a:rPr lang="ko-KR" altLang="ko-KR" sz="1200" dirty="0"/>
              <a:t>해당 이미지가 브라우저에서</a:t>
            </a:r>
            <a:r>
              <a:rPr lang="en-US" altLang="ko-KR" sz="1200" dirty="0"/>
              <a:t> data </a:t>
            </a:r>
            <a:r>
              <a:rPr lang="en-US" altLang="ko-KR" sz="1200" dirty="0" err="1"/>
              <a:t>url</a:t>
            </a:r>
            <a:r>
              <a:rPr lang="ko-KR" altLang="ko-KR" sz="1200" dirty="0"/>
              <a:t>로 변환하여 브라우저의 </a:t>
            </a:r>
            <a:r>
              <a:rPr lang="ko-KR" altLang="ko-KR" sz="1200" dirty="0" err="1"/>
              <a:t>캐쉬에</a:t>
            </a:r>
            <a:r>
              <a:rPr lang="ko-KR" altLang="ko-KR" sz="1200" dirty="0"/>
              <a:t> 보관되어 있는 것을 확인할 수 있다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73823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4385" y="908720"/>
            <a:ext cx="4331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ko-KR" b="1" dirty="0"/>
              <a:t>테이블 태그를 이용한 게시판 만들기 </a:t>
            </a:r>
            <a:endParaRPr lang="ko-KR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304776" y="1340768"/>
            <a:ext cx="8640960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3</a:t>
            </a:r>
            <a:r>
              <a:rPr lang="ko-KR" altLang="ko-KR" sz="1400" dirty="0"/>
              <a:t>부</a:t>
            </a:r>
            <a:r>
              <a:rPr lang="en-US" altLang="ko-KR" sz="1400" dirty="0"/>
              <a:t> 1</a:t>
            </a:r>
            <a:r>
              <a:rPr lang="ko-KR" altLang="ko-KR" sz="1400" dirty="0"/>
              <a:t>장에서 먼저 테이블 태그를 이용한 게시판 폼을 만들어 봤습니다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실제 웹사이트에서도 앞서</a:t>
            </a:r>
            <a:r>
              <a:rPr lang="en-US" altLang="ko-KR" sz="1400" dirty="0"/>
              <a:t> 3</a:t>
            </a:r>
            <a:r>
              <a:rPr lang="ko-KR" altLang="ko-KR" sz="1400" dirty="0"/>
              <a:t>부</a:t>
            </a:r>
            <a:r>
              <a:rPr lang="en-US" altLang="ko-KR" sz="1400" dirty="0"/>
              <a:t> 1</a:t>
            </a:r>
            <a:r>
              <a:rPr lang="ko-KR" altLang="ko-KR" sz="1400" dirty="0"/>
              <a:t>장에서 만들었던 테이블과 동일한 방식으로 게시판이 만들어집니다</a:t>
            </a:r>
            <a:r>
              <a:rPr lang="en-US" altLang="ko-KR" sz="1400" dirty="0"/>
              <a:t>. </a:t>
            </a:r>
            <a:r>
              <a:rPr lang="ko-KR" altLang="ko-KR" sz="1400" dirty="0"/>
              <a:t>먼저 완성된 화면 중 테이블로 구성된 부분만 보면</a:t>
            </a:r>
            <a:r>
              <a:rPr lang="en-US" altLang="ko-KR" sz="1400" dirty="0"/>
              <a:t> 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15-40]</a:t>
            </a:r>
            <a:r>
              <a:rPr lang="ko-KR" altLang="ko-KR" sz="1400" dirty="0"/>
              <a:t>과 같습니다</a:t>
            </a:r>
            <a:r>
              <a:rPr lang="en-US" altLang="ko-KR" sz="1400" dirty="0"/>
              <a:t>.</a:t>
            </a:r>
            <a:endParaRPr lang="ko-KR" altLang="ko-KR" sz="1400" dirty="0"/>
          </a:p>
        </p:txBody>
      </p:sp>
      <p:pic>
        <p:nvPicPr>
          <p:cNvPr id="4" name="그림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7904" y="2204864"/>
            <a:ext cx="5086651" cy="373411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07904" y="60212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15-40] </a:t>
            </a:r>
            <a:r>
              <a:rPr lang="ko-KR" altLang="ko-KR" sz="1200" dirty="0"/>
              <a:t>테이블 태그로 구성된 고객상담게시판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2554248"/>
            <a:ext cx="3096344" cy="3744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고객상담게시판 하단에 있는 </a:t>
            </a:r>
            <a:r>
              <a:rPr lang="ko-KR" altLang="ko-KR" sz="1400" dirty="0" err="1"/>
              <a:t>페이징</a:t>
            </a:r>
            <a:r>
              <a:rPr lang="ko-KR" altLang="ko-KR" sz="1400" dirty="0"/>
              <a:t> </a:t>
            </a:r>
            <a:r>
              <a:rPr lang="ko-KR" altLang="ko-KR" sz="1400" dirty="0" err="1"/>
              <a:t>내비게이션</a:t>
            </a:r>
            <a:r>
              <a:rPr lang="ko-KR" altLang="ko-KR" sz="1400" dirty="0"/>
              <a:t> 부분과 문의하기 부분은 앞서 포토갤러리에서 사용하던 모듈을 그대로 가지고 오면 됩니다</a:t>
            </a:r>
            <a:r>
              <a:rPr lang="en-US" altLang="ko-KR" sz="1400" dirty="0"/>
              <a:t>. </a:t>
            </a:r>
            <a:r>
              <a:rPr lang="ko-KR" altLang="ko-KR" sz="1400" dirty="0"/>
              <a:t>나머지 부분은 </a:t>
            </a:r>
            <a:r>
              <a:rPr lang="en-US" altLang="ko-KR" sz="1400" dirty="0"/>
              <a:t>3</a:t>
            </a:r>
            <a:r>
              <a:rPr lang="ko-KR" altLang="ko-KR" sz="1400" dirty="0"/>
              <a:t>부</a:t>
            </a:r>
            <a:r>
              <a:rPr lang="en-US" altLang="ko-KR" sz="1400" dirty="0"/>
              <a:t> 1</a:t>
            </a:r>
            <a:r>
              <a:rPr lang="ko-KR" altLang="ko-KR" sz="1400" dirty="0"/>
              <a:t>장에서 학습한 내용과 큰 차이가 없기 때문에 간단히 복습하는 형식으로 설명하도록 하겠습니다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먼저</a:t>
            </a:r>
            <a:r>
              <a:rPr lang="en-US" altLang="ko-KR" sz="1400" dirty="0"/>
              <a:t> table </a:t>
            </a:r>
            <a:r>
              <a:rPr lang="ko-KR" altLang="ko-KR" sz="1400" dirty="0"/>
              <a:t>태그를 이용하여 전체 테이블을 구성합니다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84773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836712"/>
            <a:ext cx="8640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200" dirty="0"/>
              <a:t>&lt;table id="</a:t>
            </a:r>
            <a:r>
              <a:rPr lang="en-US" altLang="ko-KR" sz="1200" dirty="0" err="1"/>
              <a:t>cbbs</a:t>
            </a:r>
            <a:r>
              <a:rPr lang="en-US" altLang="ko-KR" sz="1200" dirty="0"/>
              <a:t>"&gt;</a:t>
            </a:r>
            <a:endParaRPr lang="ko-KR" altLang="ko-KR" sz="1200" dirty="0"/>
          </a:p>
          <a:p>
            <a:pPr lvl="1"/>
            <a:r>
              <a:rPr lang="en-US" altLang="ko-KR" sz="1200" dirty="0"/>
              <a:t>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  <a:endParaRPr lang="ko-KR" altLang="ko-KR" sz="1200" dirty="0"/>
          </a:p>
          <a:p>
            <a:pPr lvl="1"/>
            <a:r>
              <a:rPr lang="en-US" altLang="ko-KR" sz="1200" dirty="0"/>
              <a:t>		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</a:t>
            </a:r>
            <a:r>
              <a:rPr lang="ko-KR" altLang="ko-KR" sz="1200" dirty="0"/>
              <a:t>번호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</a:t>
            </a:r>
            <a:endParaRPr lang="ko-KR" altLang="ko-KR" sz="1200" dirty="0"/>
          </a:p>
          <a:p>
            <a:pPr lvl="1"/>
            <a:r>
              <a:rPr lang="en-US" altLang="ko-KR" sz="1200" dirty="0"/>
              <a:t>		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</a:t>
            </a:r>
            <a:r>
              <a:rPr lang="ko-KR" altLang="ko-KR" sz="1200" dirty="0"/>
              <a:t>제목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</a:t>
            </a:r>
            <a:endParaRPr lang="ko-KR" altLang="ko-KR" sz="1200" dirty="0"/>
          </a:p>
          <a:p>
            <a:pPr lvl="1"/>
            <a:r>
              <a:rPr lang="en-US" altLang="ko-KR" sz="1200" dirty="0"/>
              <a:t>		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</a:t>
            </a:r>
            <a:r>
              <a:rPr lang="ko-KR" altLang="ko-KR" sz="1200" dirty="0"/>
              <a:t>게시일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</a:t>
            </a:r>
            <a:endParaRPr lang="ko-KR" altLang="ko-KR" sz="1200" dirty="0"/>
          </a:p>
          <a:p>
            <a:pPr lvl="1"/>
            <a:r>
              <a:rPr lang="en-US" altLang="ko-KR" sz="1200" dirty="0"/>
              <a:t>		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</a:t>
            </a:r>
            <a:r>
              <a:rPr lang="ko-KR" altLang="ko-KR" sz="1200" dirty="0"/>
              <a:t>게시자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</a:t>
            </a:r>
            <a:endParaRPr lang="ko-KR" altLang="ko-KR" sz="1200" dirty="0"/>
          </a:p>
          <a:p>
            <a:pPr lvl="1"/>
            <a:r>
              <a:rPr lang="en-US" altLang="ko-KR" sz="1200" dirty="0"/>
              <a:t>		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</a:t>
            </a:r>
            <a:r>
              <a:rPr lang="ko-KR" altLang="ko-KR" sz="1200" dirty="0"/>
              <a:t>조회수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</a:t>
            </a:r>
            <a:endParaRPr lang="ko-KR" altLang="ko-KR" sz="1200" dirty="0"/>
          </a:p>
          <a:p>
            <a:pPr lvl="1"/>
            <a:r>
              <a:rPr lang="en-US" altLang="ko-KR" sz="1200" dirty="0"/>
              <a:t>	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  <a:endParaRPr lang="ko-KR" altLang="ko-KR" sz="1200" dirty="0"/>
          </a:p>
          <a:p>
            <a:pPr lvl="1"/>
            <a:r>
              <a:rPr lang="en-US" altLang="ko-KR" sz="1200" dirty="0"/>
              <a:t>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  <a:endParaRPr lang="ko-KR" altLang="ko-KR" sz="1200" dirty="0"/>
          </a:p>
          <a:p>
            <a:pPr lvl="1"/>
            <a:r>
              <a:rPr lang="en-US" altLang="ko-KR" sz="1200" dirty="0"/>
              <a:t>		&lt;td&gt;100&lt;/td&gt;</a:t>
            </a:r>
            <a:endParaRPr lang="ko-KR" altLang="ko-KR" sz="1200" dirty="0"/>
          </a:p>
          <a:p>
            <a:pPr lvl="1"/>
            <a:r>
              <a:rPr lang="en-US" altLang="ko-KR" sz="1200" dirty="0"/>
              <a:t>		&lt;td&gt;</a:t>
            </a:r>
            <a:r>
              <a:rPr lang="ko-KR" altLang="ko-KR" sz="1200" dirty="0"/>
              <a:t>고객 상담 게시판입니다</a:t>
            </a:r>
            <a:r>
              <a:rPr lang="en-US" altLang="ko-KR" sz="1200" dirty="0"/>
              <a:t>.&lt;/td&gt;</a:t>
            </a:r>
            <a:endParaRPr lang="ko-KR" altLang="ko-KR" sz="1200" dirty="0"/>
          </a:p>
          <a:p>
            <a:pPr lvl="1"/>
            <a:r>
              <a:rPr lang="en-US" altLang="ko-KR" sz="1200" dirty="0"/>
              <a:t>		&lt;td&gt;2013.05.16&lt;/td&gt;</a:t>
            </a:r>
            <a:endParaRPr lang="ko-KR" altLang="ko-KR" sz="1200" dirty="0"/>
          </a:p>
          <a:p>
            <a:pPr lvl="1"/>
            <a:r>
              <a:rPr lang="en-US" altLang="ko-KR" sz="1200" dirty="0"/>
              <a:t>		&lt;td&gt;</a:t>
            </a:r>
            <a:r>
              <a:rPr lang="ko-KR" altLang="ko-KR" sz="1200" dirty="0"/>
              <a:t>홍길동</a:t>
            </a:r>
            <a:r>
              <a:rPr lang="en-US" altLang="ko-KR" sz="1200" dirty="0"/>
              <a:t>&lt;/td&gt;</a:t>
            </a:r>
            <a:endParaRPr lang="ko-KR" altLang="ko-KR" sz="1200" dirty="0"/>
          </a:p>
          <a:p>
            <a:pPr lvl="1"/>
            <a:r>
              <a:rPr lang="en-US" altLang="ko-KR" sz="1200" dirty="0"/>
              <a:t>		&lt;td&gt;125&lt;/td&gt;</a:t>
            </a:r>
            <a:endParaRPr lang="ko-KR" altLang="ko-KR" sz="1200" dirty="0"/>
          </a:p>
          <a:p>
            <a:pPr lvl="1"/>
            <a:r>
              <a:rPr lang="en-US" altLang="ko-KR" sz="1200" dirty="0"/>
              <a:t>	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  <a:endParaRPr lang="ko-KR" altLang="ko-KR" sz="1200" dirty="0"/>
          </a:p>
          <a:p>
            <a:pPr lvl="1"/>
            <a:r>
              <a:rPr lang="en-US" altLang="ko-KR" sz="1200" dirty="0"/>
              <a:t>… </a:t>
            </a:r>
            <a:r>
              <a:rPr lang="ko-KR" altLang="en-US" sz="1200" dirty="0"/>
              <a:t>중</a:t>
            </a:r>
            <a:r>
              <a:rPr lang="ko-KR" altLang="ko-KR" sz="1200" dirty="0"/>
              <a:t>략</a:t>
            </a:r>
            <a:r>
              <a:rPr lang="en-US" altLang="ko-KR" sz="1200" dirty="0"/>
              <a:t>…</a:t>
            </a:r>
            <a:endParaRPr lang="ko-KR" altLang="ko-KR" sz="1200" dirty="0"/>
          </a:p>
          <a:p>
            <a:pPr lvl="1"/>
            <a:r>
              <a:rPr lang="en-US" altLang="ko-KR" sz="1200" dirty="0"/>
              <a:t>&lt;/table&gt;</a:t>
            </a:r>
            <a:endParaRPr lang="ko-KR" altLang="ko-KR" sz="1200" dirty="0"/>
          </a:p>
          <a:p>
            <a:pPr lvl="1"/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318592" y="4152880"/>
            <a:ext cx="8208912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코드에서 보면</a:t>
            </a:r>
            <a:r>
              <a:rPr lang="en-US" altLang="ko-KR" sz="1400" dirty="0"/>
              <a:t> table </a:t>
            </a:r>
            <a:r>
              <a:rPr lang="ko-KR" altLang="ko-KR" sz="1400" dirty="0"/>
              <a:t>태그에는 아이디 </a:t>
            </a:r>
            <a:r>
              <a:rPr lang="ko-KR" altLang="ko-KR" sz="1400" dirty="0" err="1"/>
              <a:t>선택자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cbbs</a:t>
            </a:r>
            <a:r>
              <a:rPr lang="ko-KR" altLang="ko-KR" sz="1400" dirty="0"/>
              <a:t>를 적용한 상태입니다</a:t>
            </a:r>
            <a:r>
              <a:rPr lang="en-US" altLang="ko-KR" sz="1400" dirty="0"/>
              <a:t>. CSS</a:t>
            </a:r>
            <a:r>
              <a:rPr lang="ko-KR" altLang="ko-KR" sz="1400" dirty="0"/>
              <a:t>가 적용되지 않은 상태 즉</a:t>
            </a:r>
            <a:r>
              <a:rPr lang="en-US" altLang="ko-KR" sz="1400" dirty="0"/>
              <a:t> HTML </a:t>
            </a:r>
            <a:r>
              <a:rPr lang="ko-KR" altLang="ko-KR" sz="1400" dirty="0"/>
              <a:t>코드만 적용을 하게 되면 결과는</a:t>
            </a:r>
            <a:r>
              <a:rPr lang="en-US" altLang="ko-KR" sz="1400" dirty="0"/>
              <a:t> 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15-41]</a:t>
            </a:r>
            <a:r>
              <a:rPr lang="ko-KR" altLang="ko-KR" sz="1400" dirty="0"/>
              <a:t>과 같습니다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830082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528" y="836712"/>
            <a:ext cx="5019040" cy="219964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04048" y="2636912"/>
            <a:ext cx="30460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15-41] table </a:t>
            </a:r>
            <a:r>
              <a:rPr lang="ko-KR" altLang="ko-KR" sz="1200" dirty="0"/>
              <a:t>태그로만 구성된 상태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528" y="3108360"/>
            <a:ext cx="8640960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CSS </a:t>
            </a:r>
            <a:r>
              <a:rPr lang="ko-KR" altLang="ko-KR" sz="1400" dirty="0"/>
              <a:t>초기화</a:t>
            </a:r>
            <a:r>
              <a:rPr lang="en-US" altLang="ko-KR" sz="1400" dirty="0"/>
              <a:t> reset5.css</a:t>
            </a:r>
            <a:r>
              <a:rPr lang="ko-KR" altLang="ko-KR" sz="1400" dirty="0"/>
              <a:t>의 적용으로 인하여 테이블 태그로 구성된 부분은 마진과 </a:t>
            </a:r>
            <a:r>
              <a:rPr lang="ko-KR" altLang="ko-KR" sz="1400" dirty="0" err="1"/>
              <a:t>패딩</a:t>
            </a:r>
            <a:r>
              <a:rPr lang="ko-KR" altLang="ko-KR" sz="1400" dirty="0"/>
              <a:t> 및 테이블의 모든 요소가 초기화되어 있습니다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따라서</a:t>
            </a:r>
            <a:r>
              <a:rPr lang="en-US" altLang="ko-KR" sz="1400" dirty="0"/>
              <a:t> table </a:t>
            </a:r>
            <a:r>
              <a:rPr lang="ko-KR" altLang="ko-KR" sz="1400" dirty="0"/>
              <a:t>태그가 적용된 부분에는 최소한의</a:t>
            </a:r>
            <a:r>
              <a:rPr lang="en-US" altLang="ko-KR" sz="1400" dirty="0"/>
              <a:t> CSS </a:t>
            </a:r>
            <a:r>
              <a:rPr lang="ko-KR" altLang="ko-KR" sz="1400" dirty="0"/>
              <a:t>속성만 적용해 주면 됩니다</a:t>
            </a:r>
            <a:r>
              <a:rPr lang="en-US" altLang="ko-KR" sz="1400" dirty="0"/>
              <a:t>. </a:t>
            </a:r>
            <a:r>
              <a:rPr lang="ko-KR" altLang="ko-KR" sz="1400" dirty="0"/>
              <a:t>우선 전체 테이블의 크기를 정하고 테이블 상단과 하단에만</a:t>
            </a:r>
            <a:r>
              <a:rPr lang="en-US" altLang="ko-KR" sz="1400" dirty="0"/>
              <a:t> border </a:t>
            </a:r>
            <a:r>
              <a:rPr lang="ko-KR" altLang="ko-KR" sz="1400" dirty="0"/>
              <a:t>속성을 적용해 보겠습니다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4365104"/>
            <a:ext cx="4608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200" dirty="0" err="1"/>
              <a:t>table#cbbs</a:t>
            </a:r>
            <a:r>
              <a:rPr lang="en-US" altLang="ko-KR" sz="1200" dirty="0"/>
              <a:t> {</a:t>
            </a:r>
            <a:endParaRPr lang="ko-KR" altLang="ko-KR" sz="1200" dirty="0"/>
          </a:p>
          <a:p>
            <a:pPr lvl="1"/>
            <a:r>
              <a:rPr lang="en-US" altLang="ko-KR" sz="1200" dirty="0"/>
              <a:t>	width: 680px;</a:t>
            </a:r>
            <a:endParaRPr lang="ko-KR" altLang="ko-KR" sz="1200" dirty="0"/>
          </a:p>
          <a:p>
            <a:pPr lvl="1"/>
            <a:r>
              <a:rPr lang="en-US" altLang="ko-KR" sz="1200" dirty="0"/>
              <a:t>	border-top: 1px solid #363636;</a:t>
            </a:r>
            <a:endParaRPr lang="ko-KR" altLang="ko-KR" sz="1200" dirty="0"/>
          </a:p>
          <a:p>
            <a:pPr lvl="1"/>
            <a:r>
              <a:rPr lang="en-US" altLang="ko-KR" sz="1200" dirty="0"/>
              <a:t>	border-bottom: 1px solid #ccc;</a:t>
            </a:r>
            <a:endParaRPr lang="ko-KR" altLang="ko-KR" sz="1200" dirty="0"/>
          </a:p>
          <a:p>
            <a:pPr lvl="1"/>
            <a:r>
              <a:rPr lang="en-US" altLang="ko-KR" sz="1200" dirty="0"/>
              <a:t>}</a:t>
            </a:r>
            <a:endParaRPr lang="ko-KR" altLang="ko-KR" sz="1200" dirty="0"/>
          </a:p>
          <a:p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5733256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/>
              <a:t>결과는</a:t>
            </a:r>
            <a:r>
              <a:rPr lang="en-US" altLang="ko-KR" sz="1400" dirty="0"/>
              <a:t> 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15-42]</a:t>
            </a:r>
            <a:r>
              <a:rPr lang="ko-KR" altLang="ko-KR" sz="1400" dirty="0"/>
              <a:t>와 같습니다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125817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528" y="908720"/>
            <a:ext cx="5731510" cy="17875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67544" y="2696245"/>
            <a:ext cx="67687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15-42] table</a:t>
            </a:r>
            <a:r>
              <a:rPr lang="ko-KR" altLang="ko-KR" sz="1200" dirty="0"/>
              <a:t>의 크기를 지정하고</a:t>
            </a:r>
            <a:r>
              <a:rPr lang="en-US" altLang="ko-KR" sz="1200" dirty="0"/>
              <a:t>, </a:t>
            </a:r>
            <a:r>
              <a:rPr lang="ko-KR" altLang="ko-KR" sz="1200" dirty="0"/>
              <a:t>테이블의 상단과 하단에</a:t>
            </a:r>
            <a:r>
              <a:rPr lang="en-US" altLang="ko-KR" sz="1200" dirty="0"/>
              <a:t> border </a:t>
            </a:r>
            <a:r>
              <a:rPr lang="ko-KR" altLang="ko-KR" sz="1200" dirty="0"/>
              <a:t>속성 각각 적용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6914" y="3068960"/>
            <a:ext cx="842154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테이블 내부에 여백이 없어서 답답하게 보이기 때문에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th</a:t>
            </a:r>
            <a:r>
              <a:rPr lang="ko-KR" altLang="ko-KR" sz="1400" dirty="0"/>
              <a:t>와</a:t>
            </a:r>
            <a:r>
              <a:rPr lang="en-US" altLang="ko-KR" sz="1400" dirty="0"/>
              <a:t> td</a:t>
            </a:r>
            <a:r>
              <a:rPr lang="ko-KR" altLang="ko-KR" sz="1400" dirty="0"/>
              <a:t>에 </a:t>
            </a:r>
            <a:r>
              <a:rPr lang="ko-KR" altLang="ko-KR" sz="1400" dirty="0" err="1"/>
              <a:t>패딩값을</a:t>
            </a:r>
            <a:r>
              <a:rPr lang="ko-KR" altLang="ko-KR" sz="1400" dirty="0"/>
              <a:t> 적용하고 텍스트 정렬을 가운데로 설정하겠습니다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 err="1">
                <a:solidFill>
                  <a:srgbClr val="FF0000"/>
                </a:solidFill>
              </a:rPr>
              <a:t>table#cbbs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</a:rPr>
              <a:t>th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en-US" altLang="ko-KR" sz="1200" dirty="0" err="1">
                <a:solidFill>
                  <a:srgbClr val="FF0000"/>
                </a:solidFill>
              </a:rPr>
              <a:t>table#cbbs</a:t>
            </a:r>
            <a:r>
              <a:rPr lang="en-US" altLang="ko-KR" sz="1200" dirty="0">
                <a:solidFill>
                  <a:srgbClr val="FF0000"/>
                </a:solidFill>
              </a:rPr>
              <a:t> td {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padding: 9px;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text-align: center;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}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/>
              <a:t>여기까지 결과는</a:t>
            </a:r>
            <a:r>
              <a:rPr lang="en-US" altLang="ko-KR" sz="1400" dirty="0"/>
              <a:t> 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15-43]</a:t>
            </a:r>
            <a:r>
              <a:rPr lang="ko-KR" altLang="ko-KR" sz="1400" dirty="0"/>
              <a:t>에서 확인 가능합니다</a:t>
            </a:r>
            <a:r>
              <a:rPr lang="en-US" altLang="ko-KR" sz="1400" dirty="0"/>
              <a:t>.</a:t>
            </a:r>
            <a:endParaRPr lang="ko-KR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145463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44" y="980728"/>
            <a:ext cx="5731510" cy="339915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67544" y="4379883"/>
            <a:ext cx="66247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15-43] </a:t>
            </a:r>
            <a:r>
              <a:rPr lang="en-US" altLang="ko-KR" sz="1200" dirty="0" err="1"/>
              <a:t>th</a:t>
            </a:r>
            <a:r>
              <a:rPr lang="ko-KR" altLang="ko-KR" sz="1200" dirty="0"/>
              <a:t>와</a:t>
            </a:r>
            <a:r>
              <a:rPr lang="en-US" altLang="ko-KR" sz="1200" dirty="0"/>
              <a:t> td </a:t>
            </a:r>
            <a:r>
              <a:rPr lang="ko-KR" altLang="ko-KR" sz="1200" dirty="0"/>
              <a:t>부분에</a:t>
            </a:r>
            <a:r>
              <a:rPr lang="en-US" altLang="ko-KR" sz="1200" dirty="0"/>
              <a:t> padding </a:t>
            </a:r>
            <a:r>
              <a:rPr lang="ko-KR" altLang="ko-KR" sz="1200" dirty="0"/>
              <a:t>속성 및</a:t>
            </a:r>
            <a:r>
              <a:rPr lang="en-US" altLang="ko-KR" sz="1200" dirty="0"/>
              <a:t> text-align: center </a:t>
            </a:r>
            <a:r>
              <a:rPr lang="ko-KR" altLang="ko-KR" sz="1200" dirty="0"/>
              <a:t>적용 후 게시판 모습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941168"/>
            <a:ext cx="8496944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15-43]</a:t>
            </a:r>
            <a:r>
              <a:rPr lang="ko-KR" altLang="ko-KR" sz="1400" dirty="0"/>
              <a:t>에서 보면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th</a:t>
            </a:r>
            <a:r>
              <a:rPr lang="ko-KR" altLang="ko-KR" sz="1400" dirty="0"/>
              <a:t>가 있는 부분 번호</a:t>
            </a:r>
            <a:r>
              <a:rPr lang="en-US" altLang="ko-KR" sz="1400" dirty="0"/>
              <a:t>, </a:t>
            </a:r>
            <a:r>
              <a:rPr lang="ko-KR" altLang="ko-KR" sz="1400" dirty="0"/>
              <a:t>제목</a:t>
            </a:r>
            <a:r>
              <a:rPr lang="en-US" altLang="ko-KR" sz="1400" dirty="0"/>
              <a:t>, </a:t>
            </a:r>
            <a:r>
              <a:rPr lang="ko-KR" altLang="ko-KR" sz="1400" dirty="0"/>
              <a:t>게시일</a:t>
            </a:r>
            <a:r>
              <a:rPr lang="en-US" altLang="ko-KR" sz="1400" dirty="0"/>
              <a:t>… </a:t>
            </a:r>
            <a:r>
              <a:rPr lang="ko-KR" altLang="ko-KR" sz="1400" dirty="0"/>
              <a:t>이 부분은 내용이 들어가 있는 부분과는 구분되어야 합니다</a:t>
            </a:r>
            <a:r>
              <a:rPr lang="en-US" altLang="ko-KR" sz="1400" dirty="0"/>
              <a:t>. </a:t>
            </a:r>
            <a:r>
              <a:rPr lang="ko-KR" altLang="ko-KR" sz="1400" dirty="0"/>
              <a:t>따라서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 </a:t>
            </a:r>
            <a:r>
              <a:rPr lang="ko-KR" altLang="ko-KR" sz="1400" dirty="0"/>
              <a:t>부분에만 따로 속성을 적용합니다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638771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908720"/>
            <a:ext cx="87129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200" dirty="0" err="1">
                <a:solidFill>
                  <a:srgbClr val="FF0000"/>
                </a:solidFill>
              </a:rPr>
              <a:t>table#cbbs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</a:rPr>
              <a:t>th</a:t>
            </a:r>
            <a:r>
              <a:rPr lang="en-US" altLang="ko-KR" sz="1200" dirty="0">
                <a:solidFill>
                  <a:srgbClr val="FF0000"/>
                </a:solidFill>
              </a:rPr>
              <a:t> {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border-bottom: 1px solid #363636;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font-size: 1.1em;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	background: #f2f6f8;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}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15-44]</a:t>
            </a:r>
            <a:r>
              <a:rPr lang="ko-KR" altLang="ko-KR" sz="1400" dirty="0"/>
              <a:t>를 보면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 </a:t>
            </a:r>
            <a:r>
              <a:rPr lang="ko-KR" altLang="ko-KR" sz="1400" dirty="0"/>
              <a:t>부분에만 따로 속성을 적용해서 내용이 있는</a:t>
            </a:r>
            <a:r>
              <a:rPr lang="en-US" altLang="ko-KR" sz="1400" dirty="0"/>
              <a:t> td </a:t>
            </a:r>
            <a:r>
              <a:rPr lang="ko-KR" altLang="ko-KR" sz="1400" dirty="0"/>
              <a:t>부분과 구분시켜줌으로 인해 내용을 보기가 편해진다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15-44]</a:t>
            </a:r>
            <a:r>
              <a:rPr lang="ko-KR" altLang="ko-KR" sz="1400" dirty="0"/>
              <a:t>를 보면 모든 텍스트들이 전부 중앙으로 정렬되어 있어 시각적으로 보기에 조금은 불편합니다</a:t>
            </a:r>
            <a:r>
              <a:rPr lang="en-US" altLang="ko-KR" sz="1400" dirty="0"/>
              <a:t>. </a:t>
            </a:r>
            <a:r>
              <a:rPr lang="ko-KR" altLang="ko-KR" sz="1400" dirty="0"/>
              <a:t>또한 </a:t>
            </a:r>
            <a:r>
              <a:rPr lang="en-US" altLang="ko-KR" sz="1400" dirty="0"/>
              <a:t>“</a:t>
            </a:r>
            <a:r>
              <a:rPr lang="ko-KR" altLang="ko-KR" sz="1400" dirty="0"/>
              <a:t>제목</a:t>
            </a:r>
            <a:r>
              <a:rPr lang="en-US" altLang="ko-KR" sz="1400" dirty="0"/>
              <a:t>”</a:t>
            </a:r>
            <a:r>
              <a:rPr lang="ko-KR" altLang="ko-KR" sz="1400" dirty="0"/>
              <a:t>이란 타이틀 또한 너무 붙어 있어 디자인적으로 좋지 않습니다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그렇다면 이 부분만 따로 처리하기 위해선 어떻게 처리해야 할까요</a:t>
            </a:r>
            <a:r>
              <a:rPr lang="en-US" altLang="ko-KR" sz="1400" dirty="0"/>
              <a:t>? CSS3</a:t>
            </a:r>
            <a:r>
              <a:rPr lang="ko-KR" altLang="ko-KR" sz="1400" dirty="0"/>
              <a:t>의 가상 선택자가 없다면</a:t>
            </a:r>
            <a:r>
              <a:rPr lang="en-US" altLang="ko-KR" sz="1400" dirty="0"/>
              <a:t>, </a:t>
            </a:r>
            <a:r>
              <a:rPr lang="ko-KR" altLang="ko-KR" sz="1400" dirty="0"/>
              <a:t>각 셀에는 따로 클래스 </a:t>
            </a:r>
            <a:r>
              <a:rPr lang="ko-KR" altLang="ko-KR" sz="1400" dirty="0" err="1"/>
              <a:t>선택자를</a:t>
            </a:r>
            <a:r>
              <a:rPr lang="ko-KR" altLang="ko-KR" sz="1400" dirty="0"/>
              <a:t> 이용해 일일이 지정해 줘야 했지만</a:t>
            </a:r>
            <a:r>
              <a:rPr lang="en-US" altLang="ko-KR" sz="1400" dirty="0"/>
              <a:t>, CSS3</a:t>
            </a:r>
            <a:r>
              <a:rPr lang="ko-KR" altLang="ko-KR" sz="1400" dirty="0"/>
              <a:t>의 강력한 가상 </a:t>
            </a:r>
            <a:r>
              <a:rPr lang="ko-KR" altLang="ko-KR" sz="1400" dirty="0" err="1"/>
              <a:t>선택자로</a:t>
            </a:r>
            <a:r>
              <a:rPr lang="ko-KR" altLang="ko-KR" sz="1400" dirty="0"/>
              <a:t> 인해 더 이상 그런 수고를 할 필요가 없게 되었습니다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89634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908720"/>
            <a:ext cx="864096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가상 </a:t>
            </a:r>
            <a:r>
              <a:rPr lang="ko-KR" altLang="ko-KR" sz="1400" dirty="0" err="1"/>
              <a:t>선택자</a:t>
            </a:r>
            <a:r>
              <a:rPr lang="en-US" altLang="ko-KR" sz="1400" dirty="0"/>
              <a:t> :nth-child()</a:t>
            </a:r>
            <a:r>
              <a:rPr lang="ko-KR" altLang="ko-KR" sz="1400" dirty="0"/>
              <a:t>를 이용해서 나머지 부분을 처리하겠습니다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또한</a:t>
            </a:r>
            <a:r>
              <a:rPr lang="en-US" altLang="ko-KR" sz="1400" dirty="0"/>
              <a:t> td </a:t>
            </a:r>
            <a:r>
              <a:rPr lang="ko-KR" altLang="ko-KR" sz="1400" dirty="0"/>
              <a:t>부분 또한 각 셀의 내용을 구분하기 위해서</a:t>
            </a:r>
            <a:r>
              <a:rPr lang="en-US" altLang="ko-KR" sz="1400" dirty="0"/>
              <a:t> border</a:t>
            </a:r>
            <a:r>
              <a:rPr lang="ko-KR" altLang="ko-KR" sz="1400" dirty="0"/>
              <a:t>를 적용하겠습니다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 err="1">
                <a:solidFill>
                  <a:srgbClr val="FF0000"/>
                </a:solidFill>
              </a:rPr>
              <a:t>table#cbbs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th:nth-child</a:t>
            </a:r>
            <a:r>
              <a:rPr lang="en-US" altLang="ko-KR" sz="1400" dirty="0">
                <a:solidFill>
                  <a:srgbClr val="FF0000"/>
                </a:solidFill>
              </a:rPr>
              <a:t>(2){letter-spacing: 5em;}  /* “</a:t>
            </a:r>
            <a:r>
              <a:rPr lang="ko-KR" altLang="ko-KR" sz="1400" dirty="0">
                <a:solidFill>
                  <a:srgbClr val="FF0000"/>
                </a:solidFill>
              </a:rPr>
              <a:t>제목</a:t>
            </a:r>
            <a:r>
              <a:rPr lang="en-US" altLang="ko-KR" sz="1400" dirty="0">
                <a:solidFill>
                  <a:srgbClr val="FF0000"/>
                </a:solidFill>
              </a:rPr>
              <a:t>” </a:t>
            </a:r>
            <a:r>
              <a:rPr lang="ko-KR" altLang="ko-KR" sz="1400" dirty="0">
                <a:solidFill>
                  <a:srgbClr val="FF0000"/>
                </a:solidFill>
              </a:rPr>
              <a:t>부분 글자 간격 늘림</a:t>
            </a:r>
            <a:r>
              <a:rPr lang="en-US" altLang="ko-KR" sz="1400" dirty="0">
                <a:solidFill>
                  <a:srgbClr val="FF0000"/>
                </a:solidFill>
              </a:rPr>
              <a:t> */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err="1">
                <a:solidFill>
                  <a:srgbClr val="FF0000"/>
                </a:solidFill>
              </a:rPr>
              <a:t>table#cbbs</a:t>
            </a:r>
            <a:r>
              <a:rPr lang="en-US" altLang="ko-KR" sz="1400" dirty="0">
                <a:solidFill>
                  <a:srgbClr val="FF0000"/>
                </a:solidFill>
              </a:rPr>
              <a:t> td{border-bottom: 1px dotted #ccc;} /* </a:t>
            </a:r>
            <a:r>
              <a:rPr lang="ko-KR" altLang="ko-KR" sz="1400" dirty="0">
                <a:solidFill>
                  <a:srgbClr val="FF0000"/>
                </a:solidFill>
              </a:rPr>
              <a:t>각 셀간의 구분을 위한</a:t>
            </a:r>
            <a:r>
              <a:rPr lang="en-US" altLang="ko-KR" sz="1400" dirty="0">
                <a:solidFill>
                  <a:srgbClr val="FF0000"/>
                </a:solidFill>
              </a:rPr>
              <a:t> border </a:t>
            </a:r>
            <a:r>
              <a:rPr lang="ko-KR" altLang="ko-KR" sz="1400" dirty="0">
                <a:solidFill>
                  <a:srgbClr val="FF0000"/>
                </a:solidFill>
              </a:rPr>
              <a:t>속성 적용</a:t>
            </a:r>
            <a:r>
              <a:rPr lang="en-US" altLang="ko-KR" sz="1400" dirty="0">
                <a:solidFill>
                  <a:srgbClr val="FF0000"/>
                </a:solidFill>
              </a:rPr>
              <a:t> */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err="1">
                <a:solidFill>
                  <a:srgbClr val="FF0000"/>
                </a:solidFill>
              </a:rPr>
              <a:t>table#cbbs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tr:nth-child</a:t>
            </a:r>
            <a:r>
              <a:rPr lang="en-US" altLang="ko-KR" sz="1400" dirty="0">
                <a:solidFill>
                  <a:srgbClr val="FF0000"/>
                </a:solidFill>
              </a:rPr>
              <a:t>(even){background-color: </a:t>
            </a:r>
            <a:r>
              <a:rPr lang="en-US" altLang="ko-KR" sz="1400" dirty="0" err="1">
                <a:solidFill>
                  <a:srgbClr val="FF0000"/>
                </a:solidFill>
              </a:rPr>
              <a:t>rgba</a:t>
            </a:r>
            <a:r>
              <a:rPr lang="en-US" altLang="ko-KR" sz="1400" dirty="0">
                <a:solidFill>
                  <a:srgbClr val="FF0000"/>
                </a:solidFill>
              </a:rPr>
              <a:t>(245,245,245,0.9);} 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                                   /* </a:t>
            </a:r>
            <a:r>
              <a:rPr lang="ko-KR" altLang="ko-KR" sz="1400" dirty="0" err="1">
                <a:solidFill>
                  <a:srgbClr val="FF0000"/>
                </a:solidFill>
              </a:rPr>
              <a:t>짝수열에</a:t>
            </a:r>
            <a:r>
              <a:rPr lang="ko-KR" altLang="ko-KR" sz="1400" dirty="0">
                <a:solidFill>
                  <a:srgbClr val="FF0000"/>
                </a:solidFill>
              </a:rPr>
              <a:t> 있는 부분만 색을 적용해 줌으로써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ko-KR" sz="1400" dirty="0">
                <a:solidFill>
                  <a:srgbClr val="FF0000"/>
                </a:solidFill>
              </a:rPr>
              <a:t>시각적 효과 극대화</a:t>
            </a:r>
            <a:r>
              <a:rPr lang="en-US" altLang="ko-KR" sz="1400" dirty="0">
                <a:solidFill>
                  <a:srgbClr val="FF0000"/>
                </a:solidFill>
              </a:rPr>
              <a:t> */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err="1">
                <a:solidFill>
                  <a:srgbClr val="FF0000"/>
                </a:solidFill>
              </a:rPr>
              <a:t>table#cbbs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td:nth-child</a:t>
            </a:r>
            <a:r>
              <a:rPr lang="en-US" altLang="ko-KR" sz="1400" dirty="0">
                <a:solidFill>
                  <a:srgbClr val="FF0000"/>
                </a:solidFill>
              </a:rPr>
              <a:t>(2){text-align: </a:t>
            </a:r>
            <a:r>
              <a:rPr lang="en-US" altLang="ko-KR" sz="1400" dirty="0" err="1">
                <a:solidFill>
                  <a:srgbClr val="FF0000"/>
                </a:solidFill>
              </a:rPr>
              <a:t>left;width</a:t>
            </a:r>
            <a:r>
              <a:rPr lang="en-US" altLang="ko-KR" sz="1400" dirty="0">
                <a:solidFill>
                  <a:srgbClr val="FF0000"/>
                </a:solidFill>
              </a:rPr>
              <a:t>: 60%;} 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                                 /* </a:t>
            </a:r>
            <a:r>
              <a:rPr lang="ko-KR" altLang="ko-KR" sz="1400" dirty="0">
                <a:solidFill>
                  <a:srgbClr val="FF0000"/>
                </a:solidFill>
              </a:rPr>
              <a:t>실제 제목이 들어가는 부분만 왼쪽 정렬</a:t>
            </a:r>
            <a:r>
              <a:rPr lang="en-US" altLang="ko-KR" sz="1400" dirty="0">
                <a:solidFill>
                  <a:srgbClr val="FF0000"/>
                </a:solidFill>
              </a:rPr>
              <a:t> */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/>
              <a:t>이에 따른 결과는</a:t>
            </a:r>
            <a:r>
              <a:rPr lang="en-US" altLang="ko-KR" sz="1400" dirty="0"/>
              <a:t> 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15-45]</a:t>
            </a:r>
            <a:r>
              <a:rPr lang="ko-KR" altLang="ko-KR" sz="1400" dirty="0"/>
              <a:t>에서 보실 수 있습니다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3933056"/>
            <a:ext cx="8496944" cy="2636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테이블 처리의 마지막으로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 </a:t>
            </a:r>
            <a:r>
              <a:rPr lang="ko-KR" altLang="ko-KR" sz="1400" dirty="0"/>
              <a:t>부부에 </a:t>
            </a:r>
            <a:r>
              <a:rPr lang="ko-KR" altLang="ko-KR" sz="1400" dirty="0" err="1"/>
              <a:t>그라데이션</a:t>
            </a:r>
            <a:r>
              <a:rPr lang="ko-KR" altLang="ko-KR" sz="1400" dirty="0"/>
              <a:t> 효과를 적용해 테이블 태그의 디자인을 완성해 보겠습니다</a:t>
            </a:r>
            <a:r>
              <a:rPr lang="en-US" altLang="ko-KR" sz="1400" dirty="0"/>
              <a:t>. </a:t>
            </a:r>
            <a:r>
              <a:rPr lang="ko-KR" altLang="ko-KR" sz="1400" dirty="0" err="1"/>
              <a:t>그라데이션을</a:t>
            </a:r>
            <a:r>
              <a:rPr lang="ko-KR" altLang="ko-KR" sz="1400" dirty="0"/>
              <a:t> 적용하는 가장 쉬운 방법은</a:t>
            </a:r>
            <a:r>
              <a:rPr lang="en-US" altLang="ko-KR" sz="1400" dirty="0"/>
              <a:t> colorzilla.com</a:t>
            </a:r>
            <a:r>
              <a:rPr lang="ko-KR" altLang="ko-KR" sz="1400" dirty="0"/>
              <a:t>에 있는 </a:t>
            </a:r>
            <a:r>
              <a:rPr lang="en-US" altLang="ko-KR" sz="1400" dirty="0"/>
              <a:t>Ultimate CSS Gradient Generator</a:t>
            </a:r>
            <a:r>
              <a:rPr lang="ko-KR" altLang="ko-KR" sz="1400" dirty="0"/>
              <a:t>를 이용하는 것입니다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따라서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 </a:t>
            </a:r>
            <a:r>
              <a:rPr lang="ko-KR" altLang="ko-KR" sz="1400" dirty="0"/>
              <a:t>부분에 원하는 값을 적용해 주면 됩니다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 </a:t>
            </a:r>
            <a:r>
              <a:rPr lang="ko-KR" altLang="ko-KR" sz="1400" dirty="0"/>
              <a:t>부분에 단순히 </a:t>
            </a:r>
            <a:r>
              <a:rPr lang="ko-KR" altLang="ko-KR" sz="1400" dirty="0" err="1"/>
              <a:t>그라데이션만</a:t>
            </a:r>
            <a:r>
              <a:rPr lang="ko-KR" altLang="ko-KR" sz="1400" dirty="0"/>
              <a:t> 적용하게 되면 </a:t>
            </a:r>
            <a:r>
              <a:rPr lang="en-US" altLang="ko-KR" sz="1400" dirty="0"/>
              <a:t>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15-46]</a:t>
            </a:r>
            <a:r>
              <a:rPr lang="ko-KR" altLang="ko-KR" sz="1400" dirty="0"/>
              <a:t>과 같이 조금은 밋밋해 질 수 있는데</a:t>
            </a:r>
            <a:r>
              <a:rPr lang="en-US" altLang="ko-KR" sz="1400" dirty="0"/>
              <a:t>, </a:t>
            </a:r>
            <a:r>
              <a:rPr lang="ko-KR" altLang="ko-KR" sz="1400" dirty="0"/>
              <a:t>여기에 </a:t>
            </a:r>
            <a:r>
              <a:rPr lang="en-US" altLang="ko-KR" sz="1400" dirty="0"/>
              <a:t>text-shadow </a:t>
            </a:r>
            <a:r>
              <a:rPr lang="ko-KR" altLang="ko-KR" sz="1400" dirty="0"/>
              <a:t>속성을 적용해 주면 입체감을 줄 수 있습니다</a:t>
            </a:r>
            <a:r>
              <a:rPr lang="en-US" altLang="ko-KR" sz="1400" dirty="0"/>
              <a:t>. 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15-46]</a:t>
            </a:r>
            <a:r>
              <a:rPr lang="ko-KR" altLang="ko-KR" sz="1400" dirty="0"/>
              <a:t>을 보시면 </a:t>
            </a:r>
            <a:r>
              <a:rPr lang="en-US" altLang="ko-KR" sz="1400" dirty="0"/>
              <a:t>text-shadow </a:t>
            </a:r>
            <a:r>
              <a:rPr lang="ko-KR" altLang="ko-KR" sz="1400" dirty="0"/>
              <a:t>적용 전 후 모습을 보실 수 있습니다</a:t>
            </a:r>
            <a:r>
              <a:rPr lang="en-US" altLang="ko-KR" sz="1400" dirty="0"/>
              <a:t>. text-shadow</a:t>
            </a:r>
            <a:r>
              <a:rPr lang="ko-KR" altLang="ko-KR" sz="1400" dirty="0"/>
              <a:t>로 인해 입체감이 살아나는 것을 알 수 있습니다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622842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552" y="836711"/>
            <a:ext cx="4176464" cy="251624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09976" y="2780927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15-44] 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 </a:t>
            </a:r>
            <a:r>
              <a:rPr lang="ko-KR" altLang="ko-KR" sz="1200" dirty="0"/>
              <a:t>부분을</a:t>
            </a:r>
            <a:r>
              <a:rPr lang="en-US" altLang="ko-KR" sz="1200" dirty="0"/>
              <a:t> td</a:t>
            </a:r>
            <a:r>
              <a:rPr lang="ko-KR" altLang="ko-KR" sz="1200" dirty="0"/>
              <a:t>와 구분해줌으로써 내용을 보기가 훨씬 수월해진다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4" name="그림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4957" y="3501008"/>
            <a:ext cx="4129051" cy="252701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937968" y="5454524"/>
            <a:ext cx="35283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15-45] </a:t>
            </a:r>
            <a:r>
              <a:rPr lang="ko-KR" altLang="ko-KR" sz="1200" dirty="0"/>
              <a:t>가상 </a:t>
            </a:r>
            <a:r>
              <a:rPr lang="ko-KR" altLang="ko-KR" sz="1200" dirty="0" err="1"/>
              <a:t>선택자</a:t>
            </a:r>
            <a:r>
              <a:rPr lang="en-US" altLang="ko-KR" sz="1200" dirty="0"/>
              <a:t> :nth-child</a:t>
            </a:r>
            <a:r>
              <a:rPr lang="ko-KR" altLang="ko-KR" sz="1200" dirty="0"/>
              <a:t>를 이용해 각 셀 부분에 필요한 속성 적용 </a:t>
            </a:r>
          </a:p>
        </p:txBody>
      </p:sp>
    </p:spTree>
    <p:extLst>
      <p:ext uri="{BB962C8B-B14F-4D97-AF65-F5344CB8AC3E}">
        <p14:creationId xmlns:p14="http://schemas.microsoft.com/office/powerpoint/2010/main" val="2934560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836712"/>
            <a:ext cx="7848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/>
              <a:t>먼저 전체적인 구조를</a:t>
            </a:r>
            <a:r>
              <a:rPr lang="en-US" altLang="ko-KR" sz="1400" dirty="0"/>
              <a:t> HTML</a:t>
            </a:r>
            <a:r>
              <a:rPr lang="ko-KR" altLang="ko-KR" sz="1400" dirty="0"/>
              <a:t>로 구성해 보겠습니다</a:t>
            </a:r>
            <a:r>
              <a:rPr lang="en-US" altLang="ko-KR" sz="1400" dirty="0"/>
              <a:t>. [P 420 </a:t>
            </a:r>
            <a:r>
              <a:rPr lang="ko-KR" altLang="en-US" sz="1400" dirty="0"/>
              <a:t>코드 </a:t>
            </a:r>
            <a:r>
              <a:rPr lang="en-US" altLang="ko-KR" sz="1400" dirty="0"/>
              <a:t>15-2 </a:t>
            </a:r>
            <a:r>
              <a:rPr lang="ko-KR" altLang="en-US" sz="1400" dirty="0"/>
              <a:t>참조</a:t>
            </a:r>
            <a:r>
              <a:rPr lang="en-US" altLang="ko-KR" sz="1400" dirty="0"/>
              <a:t>]</a:t>
            </a:r>
            <a:endParaRPr lang="ko-KR" altLang="ko-KR" sz="1400" dirty="0"/>
          </a:p>
          <a:p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07504" y="1268760"/>
            <a:ext cx="3600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[</a:t>
            </a:r>
            <a:r>
              <a:rPr lang="ko-KR" altLang="ko-KR" sz="1400" dirty="0"/>
              <a:t>코드 </a:t>
            </a:r>
            <a:r>
              <a:rPr lang="en-US" altLang="ko-KR" sz="1400" dirty="0"/>
              <a:t>15-2]</a:t>
            </a:r>
            <a:r>
              <a:rPr lang="ko-KR" altLang="ko-KR" sz="1400" dirty="0"/>
              <a:t>에 의한 결과 화면은</a:t>
            </a:r>
            <a:r>
              <a:rPr lang="en-US" altLang="ko-KR" sz="1400" dirty="0"/>
              <a:t> [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15-4]</a:t>
            </a:r>
            <a:r>
              <a:rPr lang="ko-KR" altLang="ko-KR" sz="1400" dirty="0"/>
              <a:t>에서 확인할 수 있습니다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이제</a:t>
            </a:r>
            <a:r>
              <a:rPr lang="en-US" altLang="ko-KR" sz="1400" dirty="0"/>
              <a:t> h1 </a:t>
            </a:r>
            <a:r>
              <a:rPr lang="ko-KR" altLang="ko-KR" sz="1400" dirty="0"/>
              <a:t>부분부터 시작하여</a:t>
            </a:r>
            <a:r>
              <a:rPr lang="en-US" altLang="ko-KR" sz="1400" dirty="0"/>
              <a:t> CSS </a:t>
            </a:r>
            <a:r>
              <a:rPr lang="ko-KR" altLang="ko-KR" sz="1400" dirty="0"/>
              <a:t>속성을 적용하여 디자인을 입혀보도록 하겠습니다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가장 먼저</a:t>
            </a:r>
            <a:r>
              <a:rPr lang="en-US" altLang="ko-KR" sz="1400" dirty="0"/>
              <a:t> h1 </a:t>
            </a:r>
            <a:r>
              <a:rPr lang="ko-KR" altLang="ko-KR" sz="1400" dirty="0"/>
              <a:t>부분은 현재 배경 이미지가 들어가 있는 상태입니다</a:t>
            </a:r>
            <a:r>
              <a:rPr lang="en-US" altLang="ko-KR" sz="1400" dirty="0"/>
              <a:t>.</a:t>
            </a:r>
            <a:endParaRPr lang="ko-KR" altLang="ko-KR" sz="1400" dirty="0"/>
          </a:p>
        </p:txBody>
      </p:sp>
      <p:pic>
        <p:nvPicPr>
          <p:cNvPr id="4" name="그림 3" descr="C:\Users\Michael\AppData\Local\Temp\SNAGHTML112b11b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295048"/>
            <a:ext cx="5164040" cy="410445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3923928" y="5607089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15-4] HTML </a:t>
            </a:r>
            <a:r>
              <a:rPr lang="ko-KR" altLang="ko-KR" sz="1200" dirty="0"/>
              <a:t>코드로 구조만 잡은 상태 </a:t>
            </a:r>
          </a:p>
          <a:p>
            <a:r>
              <a:rPr lang="ko-KR" altLang="ko-KR" sz="1200" dirty="0"/>
              <a:t>소스</a:t>
            </a:r>
            <a:r>
              <a:rPr lang="en-US" altLang="ko-KR" sz="1200" dirty="0"/>
              <a:t>: </a:t>
            </a:r>
            <a:r>
              <a:rPr lang="en-US" altLang="ko-KR" sz="1200" u="sng" dirty="0">
                <a:hlinkClick r:id="rId3"/>
              </a:rPr>
              <a:t>http://localhost/yngsite/company02.php</a:t>
            </a:r>
            <a:endParaRPr lang="ko-KR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3429000"/>
            <a:ext cx="3528392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CSS </a:t>
            </a:r>
            <a:r>
              <a:rPr lang="ko-KR" altLang="ko-KR" sz="1400" dirty="0"/>
              <a:t>속성에 다음과 같이</a:t>
            </a:r>
            <a:r>
              <a:rPr lang="en-US" altLang="ko-KR" sz="1400" dirty="0"/>
              <a:t> h1</a:t>
            </a:r>
            <a:r>
              <a:rPr lang="ko-KR" altLang="ko-KR" sz="1400" dirty="0"/>
              <a:t>을 정의합니다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h1{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    height: 143px; /*</a:t>
            </a:r>
            <a:r>
              <a:rPr lang="ko-KR" altLang="ko-KR" sz="1200" dirty="0">
                <a:solidFill>
                  <a:srgbClr val="FF0000"/>
                </a:solidFill>
              </a:rPr>
              <a:t>배경 이미지의 높이를 지정해 줌</a:t>
            </a:r>
            <a:r>
              <a:rPr lang="en-US" altLang="ko-KR" sz="1200" dirty="0">
                <a:solidFill>
                  <a:srgbClr val="FF0000"/>
                </a:solidFill>
              </a:rPr>
              <a:t> */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    background: </a:t>
            </a:r>
            <a:r>
              <a:rPr lang="en-US" altLang="ko-KR" sz="1200" dirty="0" err="1">
                <a:solidFill>
                  <a:srgbClr val="FF0000"/>
                </a:solidFill>
              </a:rPr>
              <a:t>url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</a:rPr>
              <a:t>imgs</a:t>
            </a:r>
            <a:r>
              <a:rPr lang="en-US" altLang="ko-KR" sz="1200" dirty="0">
                <a:solidFill>
                  <a:srgbClr val="FF0000"/>
                </a:solidFill>
              </a:rPr>
              <a:t>/h1back1.jpg) no-repeat;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}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87728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20" y="836712"/>
            <a:ext cx="5731510" cy="883285"/>
          </a:xfrm>
          <a:prstGeom prst="rect">
            <a:avLst/>
          </a:prstGeom>
        </p:spPr>
      </p:pic>
      <p:pic>
        <p:nvPicPr>
          <p:cNvPr id="3" name="그림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344" y="1628800"/>
            <a:ext cx="5731510" cy="106426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5536" y="2806637"/>
            <a:ext cx="57606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15-46] </a:t>
            </a:r>
            <a:r>
              <a:rPr lang="ko-KR" altLang="ko-KR" sz="1200" dirty="0"/>
              <a:t>상단</a:t>
            </a:r>
            <a:r>
              <a:rPr lang="en-US" altLang="ko-KR" sz="1200" dirty="0"/>
              <a:t>: text-shadow </a:t>
            </a:r>
            <a:r>
              <a:rPr lang="ko-KR" altLang="ko-KR" sz="1200" dirty="0"/>
              <a:t>적용되기 전 하단</a:t>
            </a:r>
            <a:r>
              <a:rPr lang="en-US" altLang="ko-KR" sz="1200" dirty="0"/>
              <a:t>: text-shadow </a:t>
            </a:r>
            <a:r>
              <a:rPr lang="ko-KR" altLang="ko-KR" sz="1200" dirty="0"/>
              <a:t>적용 후 모습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6061" y="3356992"/>
            <a:ext cx="8424936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CSS3</a:t>
            </a:r>
            <a:r>
              <a:rPr lang="ko-KR" altLang="ko-KR" sz="1400" dirty="0"/>
              <a:t>을 이용하면</a:t>
            </a:r>
            <a:r>
              <a:rPr lang="en-US" altLang="ko-KR" sz="1400" dirty="0"/>
              <a:t>, </a:t>
            </a:r>
            <a:r>
              <a:rPr lang="ko-KR" altLang="ko-KR" sz="1400" dirty="0"/>
              <a:t>이전에는 </a:t>
            </a:r>
            <a:r>
              <a:rPr lang="ko-KR" altLang="ko-KR" sz="1400" dirty="0" err="1"/>
              <a:t>포토샵으로</a:t>
            </a:r>
            <a:r>
              <a:rPr lang="ko-KR" altLang="ko-KR" sz="1400" dirty="0"/>
              <a:t> 작업을 해야만 했던 작업을</a:t>
            </a:r>
            <a:r>
              <a:rPr lang="en-US" altLang="ko-KR" sz="1400" dirty="0"/>
              <a:t> CSS</a:t>
            </a:r>
            <a:r>
              <a:rPr lang="ko-KR" altLang="ko-KR" sz="1400" dirty="0"/>
              <a:t>만으로 처리할 수 있는 장점이 있습니다</a:t>
            </a:r>
            <a:r>
              <a:rPr lang="en-US" altLang="ko-KR" sz="1400" dirty="0"/>
              <a:t>. CSS</a:t>
            </a:r>
            <a:r>
              <a:rPr lang="ko-KR" altLang="ko-KR" sz="1400" dirty="0"/>
              <a:t>를 이용하면 수정과 관리가 </a:t>
            </a:r>
            <a:r>
              <a:rPr lang="ko-KR" altLang="ko-KR" sz="1400" dirty="0" err="1"/>
              <a:t>포토샵을</a:t>
            </a:r>
            <a:r>
              <a:rPr lang="ko-KR" altLang="ko-KR" sz="1400" dirty="0"/>
              <a:t> 이용했을 때 보다 훨씬 편리합니다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테이블 부분을 제외한 나머지</a:t>
            </a:r>
            <a:r>
              <a:rPr lang="en-US" altLang="ko-KR" sz="1400" dirty="0"/>
              <a:t> HTML </a:t>
            </a:r>
            <a:r>
              <a:rPr lang="ko-KR" altLang="ko-KR" sz="1400" dirty="0"/>
              <a:t>태그는 포토갤러리에서 이미 설명을 했기 때문에 </a:t>
            </a:r>
            <a:r>
              <a:rPr lang="ko-KR" altLang="ko-KR" sz="1400" dirty="0" err="1"/>
              <a:t>부가적인설명은</a:t>
            </a:r>
            <a:r>
              <a:rPr lang="ko-KR" altLang="ko-KR" sz="1400" dirty="0"/>
              <a:t> 하지 않겠습니다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따라서 해당 소스 파일인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customer.php</a:t>
            </a:r>
            <a:r>
              <a:rPr lang="en-US" altLang="ko-KR" sz="1400" dirty="0"/>
              <a:t> </a:t>
            </a:r>
            <a:r>
              <a:rPr lang="ko-KR" altLang="ko-KR" sz="1400" dirty="0"/>
              <a:t>파일을 참조하시기 바랍니다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 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303680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908720"/>
            <a:ext cx="871296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지금까지</a:t>
            </a:r>
            <a:r>
              <a:rPr lang="en-US" altLang="ko-KR" sz="1400" dirty="0"/>
              <a:t> CSS </a:t>
            </a:r>
            <a:r>
              <a:rPr lang="ko-KR" altLang="ko-KR" sz="1400" dirty="0"/>
              <a:t>코딩은 </a:t>
            </a:r>
            <a:r>
              <a:rPr lang="ko-KR" altLang="ko-KR" sz="1400" dirty="0" err="1"/>
              <a:t>임베딩</a:t>
            </a:r>
            <a:r>
              <a:rPr lang="ko-KR" altLang="ko-KR" sz="1400" dirty="0"/>
              <a:t> 방식으로</a:t>
            </a:r>
            <a:r>
              <a:rPr lang="en-US" altLang="ko-KR" sz="1400" dirty="0"/>
              <a:t> </a:t>
            </a:r>
            <a:r>
              <a:rPr lang="en-US" altLang="ko-KR" sz="1400" dirty="0" err="1"/>
              <a:t>header.php</a:t>
            </a:r>
            <a:r>
              <a:rPr lang="en-US" altLang="ko-KR" sz="1400" dirty="0"/>
              <a:t> </a:t>
            </a:r>
            <a:r>
              <a:rPr lang="ko-KR" altLang="ko-KR" sz="1400" dirty="0"/>
              <a:t>에서 처리했지만</a:t>
            </a:r>
            <a:r>
              <a:rPr lang="en-US" altLang="ko-KR" sz="1400" dirty="0"/>
              <a:t>, </a:t>
            </a:r>
            <a:r>
              <a:rPr lang="ko-KR" altLang="ko-KR" sz="1400" dirty="0"/>
              <a:t>실제 웹사이트 </a:t>
            </a:r>
            <a:r>
              <a:rPr lang="ko-KR" altLang="ko-KR" sz="1400" dirty="0" err="1"/>
              <a:t>제작시에는</a:t>
            </a:r>
            <a:r>
              <a:rPr lang="en-US" altLang="ko-KR" sz="1400" dirty="0"/>
              <a:t> CSS </a:t>
            </a:r>
            <a:r>
              <a:rPr lang="ko-KR" altLang="ko-KR" sz="1400" dirty="0"/>
              <a:t>파일 따로 외부 파일로 만들어서</a:t>
            </a:r>
            <a:r>
              <a:rPr lang="en-US" altLang="ko-KR" sz="1400" dirty="0"/>
              <a:t> link </a:t>
            </a:r>
            <a:r>
              <a:rPr lang="ko-KR" altLang="ko-KR" sz="1400" dirty="0"/>
              <a:t>형식으로 불러오게 됩니다</a:t>
            </a:r>
            <a:r>
              <a:rPr lang="en-US" altLang="ko-KR" sz="1400" dirty="0"/>
              <a:t>. </a:t>
            </a:r>
            <a:r>
              <a:rPr lang="ko-KR" altLang="ko-KR" sz="1400" dirty="0"/>
              <a:t>따라서 지금까지</a:t>
            </a:r>
            <a:r>
              <a:rPr lang="en-US" altLang="ko-KR" sz="1400" dirty="0"/>
              <a:t> </a:t>
            </a:r>
            <a:r>
              <a:rPr lang="en-US" altLang="ko-KR" sz="1400" dirty="0" err="1"/>
              <a:t>header.php</a:t>
            </a:r>
            <a:r>
              <a:rPr lang="en-US" altLang="ko-KR" sz="1400" dirty="0"/>
              <a:t> </a:t>
            </a:r>
            <a:r>
              <a:rPr lang="ko-KR" altLang="ko-KR" sz="1400" dirty="0"/>
              <a:t>에서 작업했던</a:t>
            </a:r>
            <a:r>
              <a:rPr lang="en-US" altLang="ko-KR" sz="1400" dirty="0"/>
              <a:t> &lt;style&gt;</a:t>
            </a:r>
            <a:r>
              <a:rPr lang="ko-KR" altLang="ko-KR" sz="1400" dirty="0"/>
              <a:t>과</a:t>
            </a:r>
            <a:r>
              <a:rPr lang="en-US" altLang="ko-KR" sz="1400" dirty="0"/>
              <a:t> &lt;/style&gt; </a:t>
            </a:r>
            <a:r>
              <a:rPr lang="ko-KR" altLang="ko-KR" sz="1400" dirty="0"/>
              <a:t>사이의</a:t>
            </a:r>
            <a:r>
              <a:rPr lang="en-US" altLang="ko-KR" sz="1400" dirty="0"/>
              <a:t> CSS </a:t>
            </a:r>
            <a:r>
              <a:rPr lang="ko-KR" altLang="ko-KR" sz="1400" dirty="0"/>
              <a:t>코드를 따로 복사해서 새로운 문서에다 </a:t>
            </a:r>
            <a:r>
              <a:rPr lang="ko-KR" altLang="ko-KR" sz="1400" dirty="0" err="1"/>
              <a:t>붙혀넣기를</a:t>
            </a:r>
            <a:r>
              <a:rPr lang="ko-KR" altLang="ko-KR" sz="1400" dirty="0"/>
              <a:t> 한 후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 </a:t>
            </a:r>
            <a:r>
              <a:rPr lang="ko-KR" altLang="ko-KR" sz="1400" dirty="0"/>
              <a:t>폴더에</a:t>
            </a:r>
            <a:r>
              <a:rPr lang="en-US" altLang="ko-KR" sz="1400" dirty="0"/>
              <a:t> style.css </a:t>
            </a:r>
            <a:r>
              <a:rPr lang="ko-KR" altLang="ko-KR" sz="1400" dirty="0"/>
              <a:t>파일이라고 저장합니다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여기서 명심해야 하는 것은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 </a:t>
            </a:r>
            <a:r>
              <a:rPr lang="ko-KR" altLang="ko-KR" sz="1400" dirty="0"/>
              <a:t>폴더에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css</a:t>
            </a:r>
            <a:r>
              <a:rPr lang="ko-KR" altLang="ko-KR" sz="1400" dirty="0"/>
              <a:t>파일을 저장하는 경우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css</a:t>
            </a:r>
            <a:r>
              <a:rPr lang="ko-KR" altLang="ko-KR" sz="1400" dirty="0"/>
              <a:t>에서 적용되었던 웹 폰트 또는 배경이미지의 경로 또한 변경되어야 합니다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header.php</a:t>
            </a:r>
            <a:r>
              <a:rPr lang="en-US" altLang="ko-KR" sz="1400" dirty="0"/>
              <a:t> </a:t>
            </a:r>
            <a:r>
              <a:rPr lang="ko-KR" altLang="ko-KR" sz="1400" dirty="0"/>
              <a:t>파일에서 배경 이미지의 경로는</a:t>
            </a:r>
            <a:r>
              <a:rPr lang="en-US" altLang="ko-KR" sz="1400" dirty="0"/>
              <a:t> ./</a:t>
            </a:r>
            <a:r>
              <a:rPr lang="en-US" altLang="ko-KR" sz="1400" dirty="0" err="1"/>
              <a:t>imgs</a:t>
            </a:r>
            <a:r>
              <a:rPr lang="en-US" altLang="ko-KR" sz="1400" dirty="0"/>
              <a:t>/ </a:t>
            </a:r>
            <a:r>
              <a:rPr lang="ko-KR" altLang="ko-KR" sz="1400" dirty="0"/>
              <a:t>를 사용했지만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 </a:t>
            </a:r>
            <a:r>
              <a:rPr lang="ko-KR" altLang="ko-KR" sz="1400" dirty="0"/>
              <a:t>폴더에 있는</a:t>
            </a:r>
            <a:r>
              <a:rPr lang="en-US" altLang="ko-KR" sz="1400" dirty="0"/>
              <a:t> style.css </a:t>
            </a:r>
            <a:r>
              <a:rPr lang="ko-KR" altLang="ko-KR" sz="1400" dirty="0"/>
              <a:t>파일인 경우</a:t>
            </a:r>
            <a:r>
              <a:rPr lang="en-US" altLang="ko-KR" sz="1400" dirty="0"/>
              <a:t> ../</a:t>
            </a:r>
            <a:r>
              <a:rPr lang="en-US" altLang="ko-KR" sz="1400" dirty="0" err="1"/>
              <a:t>imgs</a:t>
            </a:r>
            <a:r>
              <a:rPr lang="en-US" altLang="ko-KR" sz="1400" dirty="0"/>
              <a:t>/ </a:t>
            </a:r>
            <a:r>
              <a:rPr lang="ko-KR" altLang="ko-KR" sz="1400" dirty="0"/>
              <a:t>로 변경해야만 제대로 작동합니다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현재 제공되는 소스 파일에는</a:t>
            </a:r>
            <a:r>
              <a:rPr lang="en-US" altLang="ko-KR" sz="1400" dirty="0"/>
              <a:t> </a:t>
            </a:r>
            <a:r>
              <a:rPr lang="en-US" altLang="ko-KR" sz="1400" dirty="0" err="1"/>
              <a:t>header.php</a:t>
            </a:r>
            <a:r>
              <a:rPr lang="en-US" altLang="ko-KR" sz="1400" dirty="0"/>
              <a:t> </a:t>
            </a:r>
            <a:r>
              <a:rPr lang="ko-KR" altLang="ko-KR" sz="1400" dirty="0"/>
              <a:t>파일에는</a:t>
            </a:r>
            <a:r>
              <a:rPr lang="en-US" altLang="ko-KR" sz="1400" dirty="0"/>
              <a:t> link </a:t>
            </a:r>
            <a:r>
              <a:rPr lang="ko-KR" altLang="ko-KR" sz="1400" dirty="0"/>
              <a:t>형식으로 </a:t>
            </a:r>
            <a:r>
              <a:rPr lang="ko-KR" altLang="ko-KR" sz="1400" dirty="0" err="1"/>
              <a:t>임베딩</a:t>
            </a:r>
            <a:r>
              <a:rPr lang="ko-KR" altLang="ko-KR" sz="1400" dirty="0"/>
              <a:t> 방식으로 처리한 헤더는</a:t>
            </a:r>
            <a:r>
              <a:rPr lang="en-US" altLang="ko-KR" sz="1400" dirty="0"/>
              <a:t> </a:t>
            </a:r>
            <a:r>
              <a:rPr lang="en-US" altLang="ko-KR" sz="1400" dirty="0" err="1"/>
              <a:t>header_old.php</a:t>
            </a:r>
            <a:r>
              <a:rPr lang="en-US" altLang="ko-KR" sz="1400" dirty="0"/>
              <a:t> </a:t>
            </a:r>
            <a:r>
              <a:rPr lang="ko-KR" altLang="ko-KR" sz="1400" dirty="0"/>
              <a:t>로 되어 있습니다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따라서 에디터에서 </a:t>
            </a:r>
            <a:r>
              <a:rPr lang="ko-KR" altLang="ko-KR" sz="1400" dirty="0" err="1"/>
              <a:t>두개의</a:t>
            </a:r>
            <a:r>
              <a:rPr lang="ko-KR" altLang="ko-KR" sz="1400" dirty="0"/>
              <a:t> 파일을 열어 비교해 보시면 학습하는데</a:t>
            </a:r>
            <a:r>
              <a:rPr lang="en-US" altLang="ko-KR" sz="1400" dirty="0"/>
              <a:t>, </a:t>
            </a:r>
            <a:r>
              <a:rPr lang="ko-KR" altLang="ko-KR" sz="1400" dirty="0"/>
              <a:t>도움이 되실 겁니다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마지막 </a:t>
            </a:r>
            <a:r>
              <a:rPr lang="ko-KR" altLang="ko-KR" sz="1400" dirty="0"/>
              <a:t>장에서는 만들어진 웹 페이지를 이용해서 요즘 유행하는</a:t>
            </a:r>
            <a:r>
              <a:rPr lang="en-US" altLang="ko-KR" sz="1400" dirty="0"/>
              <a:t> Responsive Web </a:t>
            </a:r>
            <a:r>
              <a:rPr lang="ko-KR" altLang="ko-KR" sz="1400" dirty="0"/>
              <a:t>즉 </a:t>
            </a:r>
            <a:r>
              <a:rPr lang="ko-KR" altLang="ko-KR" sz="1400" dirty="0" err="1"/>
              <a:t>반응형</a:t>
            </a:r>
            <a:r>
              <a:rPr lang="ko-KR" altLang="ko-KR" sz="1400" dirty="0"/>
              <a:t> 웹 페이지 만드는 방법에 대해서 소개해 드리겠습니다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08651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496" y="836712"/>
            <a:ext cx="8784976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h1 </a:t>
            </a:r>
            <a:r>
              <a:rPr lang="ko-KR" altLang="ko-KR" sz="1400" dirty="0"/>
              <a:t>부분에 배경 이미지만 적용할 경우</a:t>
            </a:r>
            <a:r>
              <a:rPr lang="en-US" altLang="ko-KR" sz="1400" dirty="0"/>
              <a:t> company</a:t>
            </a:r>
            <a:r>
              <a:rPr lang="ko-KR" altLang="ko-KR" sz="1400" dirty="0"/>
              <a:t>라는 글자는 현재 배경 이미지에 묻혀 보이지 않는 상태</a:t>
            </a:r>
            <a:r>
              <a:rPr lang="en-US" altLang="ko-KR" sz="1400" dirty="0"/>
              <a:t>(</a:t>
            </a:r>
            <a:r>
              <a:rPr lang="ko-KR" altLang="ko-KR" sz="1400" dirty="0"/>
              <a:t>그림 </a:t>
            </a:r>
            <a:r>
              <a:rPr lang="en-US" altLang="ko-KR" sz="1400" dirty="0"/>
              <a:t>15-5)</a:t>
            </a:r>
            <a:r>
              <a:rPr lang="ko-KR" altLang="ko-KR" sz="1400" dirty="0"/>
              <a:t>가 됩니다</a:t>
            </a:r>
            <a:r>
              <a:rPr lang="en-US" altLang="ko-KR" sz="1400" dirty="0"/>
              <a:t>. </a:t>
            </a:r>
            <a:r>
              <a:rPr lang="ko-KR" altLang="ko-KR" sz="1400" dirty="0"/>
              <a:t>여기서</a:t>
            </a:r>
            <a:r>
              <a:rPr lang="en-US" altLang="ko-KR" sz="1400" dirty="0"/>
              <a:t> company</a:t>
            </a:r>
            <a:r>
              <a:rPr lang="ko-KR" altLang="ko-KR" sz="1400" dirty="0"/>
              <a:t>라는 글자를 디자이너의 의도대로 배치하기 위해서는</a:t>
            </a:r>
            <a:r>
              <a:rPr lang="en-US" altLang="ko-KR" sz="1400" dirty="0"/>
              <a:t> HTML </a:t>
            </a:r>
            <a:r>
              <a:rPr lang="ko-KR" altLang="ko-KR" sz="1400" dirty="0"/>
              <a:t>태그 내부에 코드를 하나 삽입해 주면 편리하며 다음과 같이 태그를 추가해 주시기 바랍니다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&lt;h1&gt;</a:t>
            </a:r>
            <a:r>
              <a:rPr lang="en-US" altLang="ko-KR" sz="1400" dirty="0">
                <a:solidFill>
                  <a:srgbClr val="FF0000"/>
                </a:solidFill>
              </a:rPr>
              <a:t>&lt;div&gt;</a:t>
            </a:r>
            <a:r>
              <a:rPr lang="en-US" altLang="ko-KR" sz="1400" dirty="0"/>
              <a:t>company</a:t>
            </a:r>
            <a:r>
              <a:rPr lang="en-US" altLang="ko-KR" sz="1400" dirty="0">
                <a:solidFill>
                  <a:srgbClr val="FF0000"/>
                </a:solidFill>
              </a:rPr>
              <a:t>&lt;/div&gt;</a:t>
            </a:r>
            <a:r>
              <a:rPr lang="en-US" altLang="ko-KR" sz="1400" dirty="0"/>
              <a:t>&lt;/h1&gt;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HTML </a:t>
            </a:r>
            <a:r>
              <a:rPr lang="ko-KR" altLang="ko-KR" sz="1400" dirty="0"/>
              <a:t>태그에서</a:t>
            </a:r>
            <a:r>
              <a:rPr lang="en-US" altLang="ko-KR" sz="1400" dirty="0"/>
              <a:t> div </a:t>
            </a:r>
            <a:r>
              <a:rPr lang="ko-KR" altLang="ko-KR" sz="1400" dirty="0"/>
              <a:t>태그와</a:t>
            </a:r>
            <a:r>
              <a:rPr lang="en-US" altLang="ko-KR" sz="1400" dirty="0"/>
              <a:t> span </a:t>
            </a:r>
            <a:r>
              <a:rPr lang="ko-KR" altLang="ko-KR" sz="1400" dirty="0"/>
              <a:t>태그는 그 자체에 어떠한 속성도 포함되지 않는 태그입니다</a:t>
            </a:r>
            <a:r>
              <a:rPr lang="en-US" altLang="ko-KR" sz="1400" dirty="0"/>
              <a:t>. </a:t>
            </a:r>
            <a:r>
              <a:rPr lang="ko-KR" altLang="ko-KR" sz="1400" dirty="0"/>
              <a:t>단</a:t>
            </a:r>
            <a:r>
              <a:rPr lang="en-US" altLang="ko-KR" sz="1400" dirty="0"/>
              <a:t> div</a:t>
            </a:r>
            <a:r>
              <a:rPr lang="ko-KR" altLang="ko-KR" sz="1400" dirty="0"/>
              <a:t>는 블록</a:t>
            </a:r>
            <a:r>
              <a:rPr lang="en-US" altLang="ko-KR" sz="1400" dirty="0"/>
              <a:t>, span</a:t>
            </a:r>
            <a:r>
              <a:rPr lang="ko-KR" altLang="ko-KR" sz="1400" dirty="0"/>
              <a:t>은 </a:t>
            </a:r>
            <a:r>
              <a:rPr lang="ko-KR" altLang="ko-KR" sz="1400" dirty="0" err="1"/>
              <a:t>인라인</a:t>
            </a:r>
            <a:r>
              <a:rPr lang="ko-KR" altLang="ko-KR" sz="1400" dirty="0"/>
              <a:t> 태그라는 차이점만 존재합니다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840" y="3140968"/>
            <a:ext cx="5731510" cy="201104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58840" y="53012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15-5] h1 </a:t>
            </a:r>
            <a:r>
              <a:rPr lang="ko-KR" altLang="ko-KR" sz="1200" dirty="0"/>
              <a:t>부분에 배경 이미지 적용 후 모습 </a:t>
            </a:r>
          </a:p>
        </p:txBody>
      </p:sp>
    </p:spTree>
    <p:extLst>
      <p:ext uri="{BB962C8B-B14F-4D97-AF65-F5344CB8AC3E}">
        <p14:creationId xmlns:p14="http://schemas.microsoft.com/office/powerpoint/2010/main" val="3774265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836712"/>
            <a:ext cx="892899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/>
              <a:t>이제</a:t>
            </a:r>
            <a:r>
              <a:rPr lang="en-US" altLang="ko-KR" sz="1400" dirty="0"/>
              <a:t> h1 div </a:t>
            </a:r>
            <a:r>
              <a:rPr lang="ko-KR" altLang="ko-KR" sz="1400" dirty="0"/>
              <a:t>부분을 다음과 같이 처리합니다</a:t>
            </a:r>
            <a:r>
              <a:rPr lang="en-US" altLang="ko-KR" sz="1400" dirty="0"/>
              <a:t>.</a:t>
            </a:r>
          </a:p>
          <a:p>
            <a:endParaRPr lang="ko-KR" altLang="ko-KR" sz="1400" dirty="0"/>
          </a:p>
          <a:p>
            <a:r>
              <a:rPr lang="en-US" altLang="ko-KR" sz="1200" dirty="0"/>
              <a:t>h1 div {</a:t>
            </a:r>
            <a:endParaRPr lang="ko-KR" altLang="ko-KR" sz="1200" dirty="0"/>
          </a:p>
          <a:p>
            <a:r>
              <a:rPr lang="en-US" altLang="ko-KR" sz="1200" dirty="0"/>
              <a:t>           font-size: 65px; </a:t>
            </a:r>
            <a:endParaRPr lang="ko-KR" altLang="ko-KR" sz="1200" dirty="0"/>
          </a:p>
          <a:p>
            <a:r>
              <a:rPr lang="en-US" altLang="ko-KR" sz="1200" dirty="0"/>
              <a:t>           font-family: 'Droid Sans', sans-serif;</a:t>
            </a:r>
            <a:endParaRPr lang="ko-KR" altLang="ko-KR" sz="1200" dirty="0"/>
          </a:p>
          <a:p>
            <a:r>
              <a:rPr lang="en-US" altLang="ko-KR" sz="1200" dirty="0"/>
              <a:t>           font-weight: normal; /* h </a:t>
            </a:r>
            <a:r>
              <a:rPr lang="ko-KR" altLang="ko-KR" sz="1200" dirty="0"/>
              <a:t>속성은 기본적으로</a:t>
            </a:r>
            <a:r>
              <a:rPr lang="en-US" altLang="ko-KR" sz="1200" dirty="0"/>
              <a:t> bold </a:t>
            </a:r>
            <a:r>
              <a:rPr lang="ko-KR" altLang="ko-KR" sz="1200" dirty="0"/>
              <a:t>속성을 가지기 때문에</a:t>
            </a:r>
            <a:r>
              <a:rPr lang="en-US" altLang="ko-KR" sz="1200" dirty="0"/>
              <a:t> font-weight</a:t>
            </a:r>
            <a:r>
              <a:rPr lang="ko-KR" altLang="ko-KR" sz="1200" dirty="0"/>
              <a:t>를 이용해서 폰트의 </a:t>
            </a:r>
            <a:br>
              <a:rPr lang="en-US" altLang="ko-KR" sz="1200" dirty="0"/>
            </a:br>
            <a:r>
              <a:rPr lang="en-US" altLang="ko-KR" sz="1200" dirty="0"/>
              <a:t>                                          </a:t>
            </a:r>
            <a:r>
              <a:rPr lang="ko-KR" altLang="ko-KR" sz="1200" dirty="0"/>
              <a:t>두께를 조절해야 함</a:t>
            </a:r>
            <a:r>
              <a:rPr lang="en-US" altLang="ko-KR" sz="1200" dirty="0"/>
              <a:t> */</a:t>
            </a:r>
            <a:endParaRPr lang="ko-KR" altLang="ko-KR" sz="1200" dirty="0"/>
          </a:p>
          <a:p>
            <a:r>
              <a:rPr lang="en-US" altLang="ko-KR" sz="1200" dirty="0"/>
              <a:t>           text-transform: uppercase; /* </a:t>
            </a:r>
            <a:r>
              <a:rPr lang="ko-KR" altLang="ko-KR" sz="1200" dirty="0"/>
              <a:t>영문을 대문자로 변환</a:t>
            </a:r>
            <a:r>
              <a:rPr lang="en-US" altLang="ko-KR" sz="1200" dirty="0"/>
              <a:t> */</a:t>
            </a:r>
            <a:endParaRPr lang="ko-KR" altLang="ko-KR" sz="1200" dirty="0"/>
          </a:p>
          <a:p>
            <a:r>
              <a:rPr lang="en-US" altLang="ko-KR" sz="1200" dirty="0"/>
              <a:t>           color: #</a:t>
            </a:r>
            <a:r>
              <a:rPr lang="en-US" altLang="ko-KR" sz="1200" dirty="0" err="1"/>
              <a:t>fff</a:t>
            </a:r>
            <a:r>
              <a:rPr lang="en-US" altLang="ko-KR" sz="1200" dirty="0"/>
              <a:t>;</a:t>
            </a:r>
            <a:endParaRPr lang="ko-KR" altLang="ko-KR" sz="1200" dirty="0"/>
          </a:p>
          <a:p>
            <a:r>
              <a:rPr lang="en-US" altLang="ko-KR" sz="1200" dirty="0"/>
              <a:t>           float: right; /* </a:t>
            </a:r>
            <a:r>
              <a:rPr lang="ko-KR" altLang="ko-KR" sz="1200" dirty="0"/>
              <a:t>글자를 오른쪽으로 정렬</a:t>
            </a:r>
            <a:r>
              <a:rPr lang="en-US" altLang="ko-KR" sz="1200" dirty="0"/>
              <a:t> */</a:t>
            </a:r>
            <a:endParaRPr lang="ko-KR" altLang="ko-KR" sz="1200" dirty="0"/>
          </a:p>
          <a:p>
            <a:r>
              <a:rPr lang="en-US" altLang="ko-KR" sz="1200" dirty="0"/>
              <a:t>           position: relative; /* </a:t>
            </a:r>
            <a:r>
              <a:rPr lang="ko-KR" altLang="ko-KR" sz="1200" dirty="0"/>
              <a:t>보다 정확한 배치를 위해</a:t>
            </a:r>
            <a:r>
              <a:rPr lang="en-US" altLang="ko-KR" sz="1200" dirty="0"/>
              <a:t> position </a:t>
            </a:r>
            <a:r>
              <a:rPr lang="ko-KR" altLang="ko-KR" sz="1200" dirty="0"/>
              <a:t>속성 추가</a:t>
            </a:r>
            <a:r>
              <a:rPr lang="en-US" altLang="ko-KR" sz="1200" dirty="0"/>
              <a:t> */</a:t>
            </a:r>
            <a:endParaRPr lang="ko-KR" altLang="ko-KR" sz="1200" dirty="0"/>
          </a:p>
          <a:p>
            <a:r>
              <a:rPr lang="en-US" altLang="ko-KR" sz="1200" dirty="0"/>
              <a:t>           top:115px; /* </a:t>
            </a:r>
            <a:r>
              <a:rPr lang="ko-KR" altLang="ko-KR" sz="1200" dirty="0"/>
              <a:t>상단</a:t>
            </a:r>
            <a:r>
              <a:rPr lang="en-US" altLang="ko-KR" sz="1200" dirty="0"/>
              <a:t> 115</a:t>
            </a:r>
            <a:r>
              <a:rPr lang="ko-KR" altLang="ko-KR" sz="1200" dirty="0"/>
              <a:t>픽셀에 위치</a:t>
            </a:r>
            <a:r>
              <a:rPr lang="en-US" altLang="ko-KR" sz="1200" dirty="0"/>
              <a:t> */</a:t>
            </a:r>
            <a:endParaRPr lang="ko-KR" altLang="ko-KR" sz="1200" dirty="0"/>
          </a:p>
          <a:p>
            <a:r>
              <a:rPr lang="en-US" altLang="ko-KR" sz="1200" dirty="0"/>
              <a:t>           right: 10px; /* </a:t>
            </a:r>
            <a:r>
              <a:rPr lang="ko-KR" altLang="ko-KR" sz="1200" dirty="0"/>
              <a:t>오른쪽</a:t>
            </a:r>
            <a:r>
              <a:rPr lang="en-US" altLang="ko-KR" sz="1200" dirty="0"/>
              <a:t> 10</a:t>
            </a:r>
            <a:r>
              <a:rPr lang="ko-KR" altLang="ko-KR" sz="1200" dirty="0"/>
              <a:t>픽셀에 위치</a:t>
            </a:r>
            <a:r>
              <a:rPr lang="en-US" altLang="ko-KR" sz="1200" dirty="0"/>
              <a:t> */</a:t>
            </a:r>
            <a:endParaRPr lang="ko-KR" altLang="ko-KR" sz="1200" dirty="0"/>
          </a:p>
          <a:p>
            <a:r>
              <a:rPr lang="en-US" altLang="ko-KR" sz="1200" dirty="0"/>
              <a:t>}</a:t>
            </a:r>
            <a:endParaRPr lang="ko-KR" altLang="ko-KR" sz="1200" dirty="0"/>
          </a:p>
          <a:p>
            <a:endParaRPr lang="ko-KR" altLang="en-US" sz="1400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560" y="4221088"/>
            <a:ext cx="5731510" cy="121793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55430" y="5661248"/>
            <a:ext cx="27975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ko-KR" sz="1200" dirty="0"/>
              <a:t>그림 </a:t>
            </a:r>
            <a:r>
              <a:rPr lang="en-US" altLang="ko-KR" sz="1200" dirty="0"/>
              <a:t>15-6] h1 div </a:t>
            </a:r>
            <a:r>
              <a:rPr lang="ko-KR" altLang="ko-KR" sz="1200" dirty="0"/>
              <a:t>속성 적용 후 모습 </a:t>
            </a:r>
          </a:p>
        </p:txBody>
      </p:sp>
    </p:spTree>
    <p:extLst>
      <p:ext uri="{BB962C8B-B14F-4D97-AF65-F5344CB8AC3E}">
        <p14:creationId xmlns:p14="http://schemas.microsoft.com/office/powerpoint/2010/main" val="1116568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836712"/>
            <a:ext cx="8640960" cy="586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여기서</a:t>
            </a:r>
            <a:r>
              <a:rPr lang="en-US" altLang="ko-KR" sz="1400" dirty="0"/>
              <a:t> h1 </a:t>
            </a:r>
            <a:r>
              <a:rPr lang="ko-KR" altLang="ko-KR" sz="1400" dirty="0"/>
              <a:t>부분이 동일한 배경 이미지를 사용한다고 하면</a:t>
            </a:r>
            <a:r>
              <a:rPr lang="en-US" altLang="ko-KR" sz="1400" dirty="0"/>
              <a:t> h1 </a:t>
            </a:r>
            <a:r>
              <a:rPr lang="ko-KR" altLang="ko-KR" sz="1400" dirty="0"/>
              <a:t>부분은 더 이상 수정하지 않아도 됩니다</a:t>
            </a:r>
            <a:r>
              <a:rPr lang="en-US" altLang="ko-KR" sz="1400" dirty="0"/>
              <a:t>. </a:t>
            </a:r>
            <a:r>
              <a:rPr lang="ko-KR" altLang="ko-KR" sz="1400" dirty="0"/>
              <a:t>하지만 디자인적으로 각 페이지마다</a:t>
            </a:r>
            <a:r>
              <a:rPr lang="en-US" altLang="ko-KR" sz="1400" dirty="0"/>
              <a:t> h1 </a:t>
            </a:r>
            <a:r>
              <a:rPr lang="ko-KR" altLang="ko-KR" sz="1400" dirty="0"/>
              <a:t>부분에 다른 배경을 사용하게 되면</a:t>
            </a:r>
            <a:r>
              <a:rPr lang="en-US" altLang="ko-KR" sz="1400" dirty="0"/>
              <a:t>, </a:t>
            </a:r>
            <a:r>
              <a:rPr lang="ko-KR" altLang="ko-KR" sz="1400" dirty="0"/>
              <a:t>사이트가 세련되게 보일 수 있습니다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그렇다면 각 페이지마다 다른 배경을 처리하기 위해선</a:t>
            </a:r>
            <a:r>
              <a:rPr lang="en-US" altLang="ko-KR" sz="1400" dirty="0"/>
              <a:t> h1 </a:t>
            </a:r>
            <a:r>
              <a:rPr lang="ko-KR" altLang="ko-KR" sz="1400" dirty="0"/>
              <a:t>부분에 아이디 </a:t>
            </a:r>
            <a:r>
              <a:rPr lang="ko-KR" altLang="ko-KR" sz="1400" dirty="0" err="1"/>
              <a:t>선택자를</a:t>
            </a:r>
            <a:r>
              <a:rPr lang="ko-KR" altLang="ko-KR" sz="1400" dirty="0"/>
              <a:t> 추가해 줄 필요가 있습니다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현재 페이지를 의미하는 </a:t>
            </a:r>
            <a:r>
              <a:rPr lang="en-US" altLang="ko-KR" sz="1400" dirty="0"/>
              <a:t>id="company"</a:t>
            </a:r>
            <a:r>
              <a:rPr lang="ko-KR" altLang="ko-KR" sz="1400" dirty="0"/>
              <a:t>를 다음과 같이</a:t>
            </a:r>
            <a:r>
              <a:rPr lang="en-US" altLang="ko-KR" sz="1400" dirty="0"/>
              <a:t> h1 </a:t>
            </a:r>
            <a:r>
              <a:rPr lang="ko-KR" altLang="ko-KR" sz="1400" dirty="0"/>
              <a:t>태그에 추가하도록 하겠습니다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&lt;h1 id="company"&gt;&lt;div&gt;company&lt;/div&gt;&lt;/h1&gt; 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/>
              <a:t>그리고</a:t>
            </a:r>
            <a:r>
              <a:rPr lang="en-US" altLang="ko-KR" sz="1400" dirty="0"/>
              <a:t> CSS </a:t>
            </a:r>
            <a:r>
              <a:rPr lang="ko-KR" altLang="ko-KR" sz="1400" dirty="0"/>
              <a:t>부분에도</a:t>
            </a:r>
            <a:r>
              <a:rPr lang="en-US" altLang="ko-KR" sz="1400" dirty="0"/>
              <a:t> h1</a:t>
            </a:r>
            <a:r>
              <a:rPr lang="ko-KR" altLang="ko-KR" sz="1400" dirty="0"/>
              <a:t>을 </a:t>
            </a:r>
            <a:r>
              <a:rPr lang="en-US" altLang="ko-KR" sz="1400" dirty="0"/>
              <a:t>h1#company</a:t>
            </a:r>
            <a:r>
              <a:rPr lang="ko-KR" altLang="ko-KR" sz="1400" dirty="0"/>
              <a:t>로</a:t>
            </a:r>
            <a:r>
              <a:rPr lang="en-US" altLang="ko-KR" sz="1400" dirty="0"/>
              <a:t>, h1 div </a:t>
            </a:r>
            <a:r>
              <a:rPr lang="ko-KR" altLang="ko-KR" sz="1400" dirty="0"/>
              <a:t>부분도 </a:t>
            </a:r>
            <a:r>
              <a:rPr lang="en-US" altLang="ko-KR" sz="1400" dirty="0"/>
              <a:t>h1#company div</a:t>
            </a:r>
            <a:r>
              <a:rPr lang="ko-KR" altLang="ko-KR" sz="1400" dirty="0"/>
              <a:t>로 수정하도록 하겠습니다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이제 메인 </a:t>
            </a:r>
            <a:r>
              <a:rPr lang="ko-KR" altLang="ko-KR" sz="1400" dirty="0" err="1"/>
              <a:t>콘텐츠</a:t>
            </a:r>
            <a:r>
              <a:rPr lang="en-US" altLang="ko-KR" sz="1400" dirty="0"/>
              <a:t>(article) </a:t>
            </a:r>
            <a:r>
              <a:rPr lang="ko-KR" altLang="ko-KR" sz="1400" dirty="0"/>
              <a:t>부분에 대한 디자인 작업을 하도록 하겠습니다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먼저 </a:t>
            </a:r>
            <a:r>
              <a:rPr lang="en-US" altLang="ko-KR" sz="1400" dirty="0"/>
              <a:t>article</a:t>
            </a:r>
            <a:r>
              <a:rPr lang="ko-KR" altLang="ko-KR" sz="1400" dirty="0"/>
              <a:t>의 위치를</a:t>
            </a:r>
            <a:r>
              <a:rPr lang="en-US" altLang="ko-KR" sz="1400" dirty="0"/>
              <a:t> float</a:t>
            </a:r>
            <a:r>
              <a:rPr lang="ko-KR" altLang="ko-KR" sz="1400" dirty="0"/>
              <a:t>를 이용해서 오른쪽으로 배치하고 내부에 </a:t>
            </a:r>
            <a:r>
              <a:rPr lang="ko-KR" altLang="ko-KR" sz="1400" dirty="0" err="1"/>
              <a:t>패딩을</a:t>
            </a:r>
            <a:r>
              <a:rPr lang="ko-KR" altLang="ko-KR" sz="1400" dirty="0"/>
              <a:t> 이용하여 여백을 정리한 후</a:t>
            </a:r>
            <a:r>
              <a:rPr lang="en-US" altLang="ko-KR" sz="1400" dirty="0"/>
              <a:t>, </a:t>
            </a:r>
            <a:r>
              <a:rPr lang="ko-KR" altLang="ko-KR" sz="1400" dirty="0"/>
              <a:t>박스 전체 크기를 정합니다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article{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	float: right;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	width: 710px;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	padding: 20px;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}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/>
              <a:t>그리고 메인 </a:t>
            </a:r>
            <a:r>
              <a:rPr lang="ko-KR" altLang="ko-KR" sz="1400" dirty="0" err="1"/>
              <a:t>콘텐츠에</a:t>
            </a:r>
            <a:r>
              <a:rPr lang="ko-KR" altLang="ko-KR" sz="1400" dirty="0"/>
              <a:t> 있는 제목 부분을 설정합니다</a:t>
            </a:r>
            <a:r>
              <a:rPr lang="en-US" altLang="ko-KR" sz="1400" dirty="0"/>
              <a:t>. </a:t>
            </a:r>
            <a:r>
              <a:rPr lang="ko-KR" altLang="ko-KR" sz="1400" dirty="0"/>
              <a:t>제목 부분은 </a:t>
            </a:r>
            <a:r>
              <a:rPr lang="ko-KR" altLang="ko-KR" sz="1400" dirty="0" err="1"/>
              <a:t>네이버에서</a:t>
            </a:r>
            <a:r>
              <a:rPr lang="ko-KR" altLang="ko-KR" sz="1400" dirty="0"/>
              <a:t> 제공하는 무료 폰트인 </a:t>
            </a:r>
            <a:r>
              <a:rPr lang="ko-KR" altLang="ko-KR" sz="1400" dirty="0" err="1"/>
              <a:t>나눔고딕이</a:t>
            </a:r>
            <a:r>
              <a:rPr lang="ko-KR" altLang="ko-KR" sz="1400" dirty="0"/>
              <a:t> 사용되었습니다</a:t>
            </a:r>
            <a:r>
              <a:rPr lang="en-US" altLang="ko-KR" sz="1400" dirty="0"/>
              <a:t>(</a:t>
            </a:r>
            <a:r>
              <a:rPr lang="ko-KR" altLang="ko-KR" sz="1400" dirty="0"/>
              <a:t>변환된 파일은 예제 파일에 포함되어 있습니다</a:t>
            </a:r>
            <a:r>
              <a:rPr lang="en-US" altLang="ko-KR" sz="1400" dirty="0"/>
              <a:t>).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75957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2148</TotalTime>
  <Words>5110</Words>
  <Application>Microsoft Office PowerPoint</Application>
  <PresentationFormat>화면 슬라이드 쇼(4:3)</PresentationFormat>
  <Paragraphs>447</Paragraphs>
  <Slides>61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5" baseType="lpstr">
      <vt:lpstr>굴림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Michael</dc:creator>
  <cp:lastModifiedBy>401-00</cp:lastModifiedBy>
  <cp:revision>184</cp:revision>
  <dcterms:created xsi:type="dcterms:W3CDTF">2013-09-05T01:16:55Z</dcterms:created>
  <dcterms:modified xsi:type="dcterms:W3CDTF">2019-08-28T23:58:00Z</dcterms:modified>
</cp:coreProperties>
</file>